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4"/>
  </p:sldMasterIdLst>
  <p:notesMasterIdLst>
    <p:notesMasterId r:id="rId20"/>
  </p:notesMasterIdLst>
  <p:sldIdLst>
    <p:sldId id="333" r:id="rId5"/>
    <p:sldId id="408" r:id="rId6"/>
    <p:sldId id="409" r:id="rId7"/>
    <p:sldId id="418" r:id="rId8"/>
    <p:sldId id="416" r:id="rId9"/>
    <p:sldId id="420" r:id="rId10"/>
    <p:sldId id="412" r:id="rId11"/>
    <p:sldId id="419" r:id="rId12"/>
    <p:sldId id="405" r:id="rId13"/>
    <p:sldId id="406" r:id="rId14"/>
    <p:sldId id="414" r:id="rId15"/>
    <p:sldId id="349" r:id="rId16"/>
    <p:sldId id="379" r:id="rId17"/>
    <p:sldId id="415" r:id="rId18"/>
    <p:sldId id="34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8000"/>
    <a:srgbClr val="7C7C7C"/>
    <a:srgbClr val="5B9BD5"/>
    <a:srgbClr val="C11A28"/>
    <a:srgbClr val="4966AC"/>
    <a:srgbClr val="CBA4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7140" autoAdjust="0"/>
  </p:normalViewPr>
  <p:slideViewPr>
    <p:cSldViewPr snapToGrid="0" snapToObjects="1">
      <p:cViewPr varScale="1">
        <p:scale>
          <a:sx n="107" d="100"/>
          <a:sy n="107" d="100"/>
        </p:scale>
        <p:origin x="750" y="10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napToObjects="1">
      <p:cViewPr varScale="1">
        <p:scale>
          <a:sx n="108" d="100"/>
          <a:sy n="108" d="100"/>
        </p:scale>
        <p:origin x="16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on, Kelly T CIV DHS (USA)" userId="77805dfd-c8fa-410f-bf1a-62ccdc2ad8ba" providerId="ADAL" clId="{A9E6B2EF-158D-41BE-847B-FDA53B8F4700}"/>
    <pc:docChg chg="undo custSel modSld">
      <pc:chgData name="Jameson, Kelly T CIV DHS (USA)" userId="77805dfd-c8fa-410f-bf1a-62ccdc2ad8ba" providerId="ADAL" clId="{A9E6B2EF-158D-41BE-847B-FDA53B8F4700}" dt="2023-07-19T12:47:56.111" v="3" actId="20577"/>
      <pc:docMkLst>
        <pc:docMk/>
      </pc:docMkLst>
      <pc:sldChg chg="modSp mod">
        <pc:chgData name="Jameson, Kelly T CIV DHS (USA)" userId="77805dfd-c8fa-410f-bf1a-62ccdc2ad8ba" providerId="ADAL" clId="{A9E6B2EF-158D-41BE-847B-FDA53B8F4700}" dt="2023-07-19T12:47:56.111" v="3" actId="20577"/>
        <pc:sldMkLst>
          <pc:docMk/>
          <pc:sldMk cId="2509547552" sldId="408"/>
        </pc:sldMkLst>
        <pc:spChg chg="mod">
          <ac:chgData name="Jameson, Kelly T CIV DHS (USA)" userId="77805dfd-c8fa-410f-bf1a-62ccdc2ad8ba" providerId="ADAL" clId="{A9E6B2EF-158D-41BE-847B-FDA53B8F4700}" dt="2023-07-19T12:47:56.111" v="3" actId="20577"/>
          <ac:spMkLst>
            <pc:docMk/>
            <pc:sldMk cId="2509547552" sldId="408"/>
            <ac:spMk id="3" creationId="{418527ED-8905-3248-A360-CCF77B74211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CFD5DA-54A3-8542-814F-2D1B4012D570}" type="datetimeFigureOut">
              <a:rPr lang="en-US" smtClean="0"/>
              <a:t>7/24/2023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C1F51B-635C-4642-8FBB-6C32C4ECA48E}" type="slidenum">
              <a:rPr lang="en-US" smtClean="0"/>
              <a:t>‹#›</a:t>
            </a:fld>
            <a:endParaRPr lang="en-US"/>
          </a:p>
        </p:txBody>
      </p:sp>
    </p:spTree>
    <p:extLst>
      <p:ext uri="{BB962C8B-B14F-4D97-AF65-F5344CB8AC3E}">
        <p14:creationId xmlns:p14="http://schemas.microsoft.com/office/powerpoint/2010/main" val="221797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C1F51B-635C-4642-8FBB-6C32C4ECA48E}" type="slidenum">
              <a:rPr lang="en-US" smtClean="0"/>
              <a:t>1</a:t>
            </a:fld>
            <a:endParaRPr lang="en-US"/>
          </a:p>
        </p:txBody>
      </p:sp>
    </p:spTree>
    <p:extLst>
      <p:ext uri="{BB962C8B-B14F-4D97-AF65-F5344CB8AC3E}">
        <p14:creationId xmlns:p14="http://schemas.microsoft.com/office/powerpoint/2010/main" val="7969587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C1F51B-635C-4642-8FBB-6C32C4ECA48E}" type="slidenum">
              <a:rPr lang="en-US" smtClean="0"/>
              <a:t>14</a:t>
            </a:fld>
            <a:endParaRPr lang="en-US"/>
          </a:p>
        </p:txBody>
      </p:sp>
    </p:spTree>
    <p:extLst>
      <p:ext uri="{BB962C8B-B14F-4D97-AF65-F5344CB8AC3E}">
        <p14:creationId xmlns:p14="http://schemas.microsoft.com/office/powerpoint/2010/main" val="819821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C1F51B-635C-4642-8FBB-6C32C4ECA48E}" type="slidenum">
              <a:rPr lang="en-US" smtClean="0"/>
              <a:t>4</a:t>
            </a:fld>
            <a:endParaRPr lang="en-US"/>
          </a:p>
        </p:txBody>
      </p:sp>
    </p:spTree>
    <p:extLst>
      <p:ext uri="{BB962C8B-B14F-4D97-AF65-F5344CB8AC3E}">
        <p14:creationId xmlns:p14="http://schemas.microsoft.com/office/powerpoint/2010/main" val="2960767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C1F51B-635C-4642-8FBB-6C32C4ECA48E}" type="slidenum">
              <a:rPr lang="en-US" smtClean="0"/>
              <a:t>5</a:t>
            </a:fld>
            <a:endParaRPr lang="en-US"/>
          </a:p>
        </p:txBody>
      </p:sp>
    </p:spTree>
    <p:extLst>
      <p:ext uri="{BB962C8B-B14F-4D97-AF65-F5344CB8AC3E}">
        <p14:creationId xmlns:p14="http://schemas.microsoft.com/office/powerpoint/2010/main" val="2864417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C1F51B-635C-4642-8FBB-6C32C4ECA48E}" type="slidenum">
              <a:rPr lang="en-US" smtClean="0"/>
              <a:t>6</a:t>
            </a:fld>
            <a:endParaRPr lang="en-US"/>
          </a:p>
        </p:txBody>
      </p:sp>
    </p:spTree>
    <p:extLst>
      <p:ext uri="{BB962C8B-B14F-4D97-AF65-F5344CB8AC3E}">
        <p14:creationId xmlns:p14="http://schemas.microsoft.com/office/powerpoint/2010/main" val="3171076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C1F51B-635C-4642-8FBB-6C32C4ECA48E}" type="slidenum">
              <a:rPr lang="en-US" smtClean="0"/>
              <a:t>7</a:t>
            </a:fld>
            <a:endParaRPr lang="en-US"/>
          </a:p>
        </p:txBody>
      </p:sp>
    </p:spTree>
    <p:extLst>
      <p:ext uri="{BB962C8B-B14F-4D97-AF65-F5344CB8AC3E}">
        <p14:creationId xmlns:p14="http://schemas.microsoft.com/office/powerpoint/2010/main" val="2539087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C1F51B-635C-4642-8FBB-6C32C4ECA48E}" type="slidenum">
              <a:rPr lang="en-US" smtClean="0"/>
              <a:t>8</a:t>
            </a:fld>
            <a:endParaRPr lang="en-US"/>
          </a:p>
        </p:txBody>
      </p:sp>
    </p:spTree>
    <p:extLst>
      <p:ext uri="{BB962C8B-B14F-4D97-AF65-F5344CB8AC3E}">
        <p14:creationId xmlns:p14="http://schemas.microsoft.com/office/powerpoint/2010/main" val="2136991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C1F51B-635C-4642-8FBB-6C32C4ECA48E}" type="slidenum">
              <a:rPr lang="en-US" smtClean="0"/>
              <a:t>9</a:t>
            </a:fld>
            <a:endParaRPr lang="en-US"/>
          </a:p>
        </p:txBody>
      </p:sp>
    </p:spTree>
    <p:extLst>
      <p:ext uri="{BB962C8B-B14F-4D97-AF65-F5344CB8AC3E}">
        <p14:creationId xmlns:p14="http://schemas.microsoft.com/office/powerpoint/2010/main" val="1198444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C1F51B-635C-4642-8FBB-6C32C4ECA48E}" type="slidenum">
              <a:rPr lang="en-US" smtClean="0"/>
              <a:t>10</a:t>
            </a:fld>
            <a:endParaRPr lang="en-US"/>
          </a:p>
        </p:txBody>
      </p:sp>
    </p:spTree>
    <p:extLst>
      <p:ext uri="{BB962C8B-B14F-4D97-AF65-F5344CB8AC3E}">
        <p14:creationId xmlns:p14="http://schemas.microsoft.com/office/powerpoint/2010/main" val="965991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C1F51B-635C-4642-8FBB-6C32C4ECA48E}" type="slidenum">
              <a:rPr lang="en-US" smtClean="0"/>
              <a:t>11</a:t>
            </a:fld>
            <a:endParaRPr lang="en-US"/>
          </a:p>
        </p:txBody>
      </p:sp>
    </p:spTree>
    <p:extLst>
      <p:ext uri="{BB962C8B-B14F-4D97-AF65-F5344CB8AC3E}">
        <p14:creationId xmlns:p14="http://schemas.microsoft.com/office/powerpoint/2010/main" val="2443696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002060"/>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875FDB9E-854C-7F46-94F1-31A8BDD053E2}"/>
              </a:ext>
            </a:extLst>
          </p:cNvPr>
          <p:cNvCxnSpPr>
            <a:cxnSpLocks/>
          </p:cNvCxnSpPr>
          <p:nvPr userDrawn="1"/>
        </p:nvCxnSpPr>
        <p:spPr>
          <a:xfrm>
            <a:off x="1524000" y="2578443"/>
            <a:ext cx="0" cy="931520"/>
          </a:xfrm>
          <a:prstGeom prst="line">
            <a:avLst/>
          </a:prstGeom>
          <a:ln w="38100">
            <a:solidFill>
              <a:srgbClr val="C11A28"/>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F2E192FA-9525-A24A-BE9F-A17E1B9E78F2}"/>
              </a:ext>
            </a:extLst>
          </p:cNvPr>
          <p:cNvSpPr/>
          <p:nvPr userDrawn="1"/>
        </p:nvSpPr>
        <p:spPr>
          <a:xfrm rot="3362011">
            <a:off x="-5285006" y="-4064978"/>
            <a:ext cx="10543391" cy="12951069"/>
          </a:xfrm>
          <a:prstGeom prst="ellipse">
            <a:avLst/>
          </a:prstGeom>
          <a:solidFill>
            <a:schemeClr val="bg1"/>
          </a:solidFill>
          <a:ln w="127000">
            <a:solidFill>
              <a:srgbClr val="C11A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6648158-3DB9-D44B-8E14-3ADEB08F8B1D}"/>
              </a:ext>
            </a:extLst>
          </p:cNvPr>
          <p:cNvSpPr txBox="1"/>
          <p:nvPr userDrawn="1"/>
        </p:nvSpPr>
        <p:spPr>
          <a:xfrm>
            <a:off x="6283570" y="2410556"/>
            <a:ext cx="5205046" cy="523220"/>
          </a:xfrm>
          <a:prstGeom prst="rect">
            <a:avLst/>
          </a:prstGeom>
          <a:noFill/>
        </p:spPr>
        <p:txBody>
          <a:bodyPr wrap="square" rtlCol="0">
            <a:spAutoFit/>
          </a:bodyPr>
          <a:lstStyle/>
          <a:p>
            <a:r>
              <a:rPr lang="en-US" sz="2800" b="1" dirty="0">
                <a:solidFill>
                  <a:srgbClr val="CBA427"/>
                </a:solidFill>
              </a:rPr>
              <a:t>Coast Guard Investigative Service</a:t>
            </a:r>
          </a:p>
        </p:txBody>
      </p:sp>
      <p:pic>
        <p:nvPicPr>
          <p:cNvPr id="11" name="Picture 27"/>
          <p:cNvPicPr>
            <a:picLocks noChangeAspect="1"/>
          </p:cNvPicPr>
          <p:nvPr userDrawn="1"/>
        </p:nvPicPr>
        <p:blipFill>
          <a:blip r:embed="rId2" cstate="print"/>
          <a:srcRect/>
          <a:stretch>
            <a:fillRect/>
          </a:stretch>
        </p:blipFill>
        <p:spPr bwMode="auto">
          <a:xfrm>
            <a:off x="655861" y="267431"/>
            <a:ext cx="4286252" cy="4286250"/>
          </a:xfrm>
          <a:prstGeom prst="rect">
            <a:avLst/>
          </a:prstGeom>
          <a:noFill/>
          <a:ln w="9525">
            <a:noFill/>
            <a:miter lim="800000"/>
            <a:headEnd/>
            <a:tailEnd/>
          </a:ln>
        </p:spPr>
      </p:pic>
      <p:sp>
        <p:nvSpPr>
          <p:cNvPr id="13" name="Text Placeholder 12"/>
          <p:cNvSpPr>
            <a:spLocks noGrp="1"/>
          </p:cNvSpPr>
          <p:nvPr>
            <p:ph type="body" sz="quarter" idx="10" hasCustomPrompt="1"/>
          </p:nvPr>
        </p:nvSpPr>
        <p:spPr>
          <a:xfrm>
            <a:off x="6331195" y="3810000"/>
            <a:ext cx="4810125" cy="476250"/>
          </a:xfrm>
        </p:spPr>
        <p:txBody>
          <a:bodyPr/>
          <a:lstStyle>
            <a:lvl1pPr>
              <a:defRPr>
                <a:solidFill>
                  <a:schemeClr val="bg1"/>
                </a:solidFill>
              </a:defRPr>
            </a:lvl1pPr>
            <a:lvl2pPr marL="280988" indent="0">
              <a:defRPr>
                <a:solidFill>
                  <a:schemeClr val="bg2">
                    <a:lumMod val="90000"/>
                  </a:schemeClr>
                </a:solidFill>
              </a:defRPr>
            </a:lvl2pPr>
            <a:lvl3pPr marL="574675" indent="0">
              <a:defRPr>
                <a:solidFill>
                  <a:schemeClr val="bg2">
                    <a:lumMod val="90000"/>
                  </a:schemeClr>
                </a:solidFill>
              </a:defRPr>
            </a:lvl3pPr>
            <a:lvl4pPr marL="914400" indent="0">
              <a:defRPr>
                <a:solidFill>
                  <a:schemeClr val="bg2">
                    <a:lumMod val="90000"/>
                  </a:schemeClr>
                </a:solidFill>
              </a:defRPr>
            </a:lvl4pPr>
            <a:lvl5pPr marL="1195388" indent="0">
              <a:defRPr>
                <a:solidFill>
                  <a:schemeClr val="bg2">
                    <a:lumMod val="90000"/>
                  </a:schemeClr>
                </a:solidFill>
              </a:defRPr>
            </a:lvl5pPr>
          </a:lstStyle>
          <a:p>
            <a:pPr lvl="0"/>
            <a:r>
              <a:rPr lang="en-US" dirty="0"/>
              <a:t>Click to add title</a:t>
            </a:r>
          </a:p>
        </p:txBody>
      </p:sp>
      <p:sp>
        <p:nvSpPr>
          <p:cNvPr id="14" name="Text Placeholder 12"/>
          <p:cNvSpPr>
            <a:spLocks noGrp="1"/>
          </p:cNvSpPr>
          <p:nvPr>
            <p:ph type="body" sz="quarter" idx="11" hasCustomPrompt="1"/>
          </p:nvPr>
        </p:nvSpPr>
        <p:spPr>
          <a:xfrm>
            <a:off x="6331195" y="5857875"/>
            <a:ext cx="4810125" cy="476250"/>
          </a:xfrm>
        </p:spPr>
        <p:txBody>
          <a:bodyPr>
            <a:normAutofit/>
          </a:bodyPr>
          <a:lstStyle>
            <a:lvl1pPr algn="l">
              <a:defRPr sz="200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date 00 Date 20XX</a:t>
            </a:r>
          </a:p>
        </p:txBody>
      </p:sp>
      <p:sp>
        <p:nvSpPr>
          <p:cNvPr id="10" name="Text Placeholder 12"/>
          <p:cNvSpPr>
            <a:spLocks noGrp="1"/>
          </p:cNvSpPr>
          <p:nvPr>
            <p:ph type="body" sz="quarter" idx="12" hasCustomPrompt="1"/>
          </p:nvPr>
        </p:nvSpPr>
        <p:spPr>
          <a:xfrm>
            <a:off x="6331195" y="4651633"/>
            <a:ext cx="4810125" cy="476250"/>
          </a:xfrm>
        </p:spPr>
        <p:txBody>
          <a:bodyPr>
            <a:normAutofit/>
          </a:bodyPr>
          <a:lstStyle>
            <a:lvl1pPr algn="l">
              <a:defRPr sz="2000" baseline="0">
                <a:solidFill>
                  <a:schemeClr val="bg2">
                    <a:lumMod val="90000"/>
                  </a:schemeClr>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subtitle</a:t>
            </a:r>
          </a:p>
        </p:txBody>
      </p:sp>
    </p:spTree>
    <p:extLst>
      <p:ext uri="{BB962C8B-B14F-4D97-AF65-F5344CB8AC3E}">
        <p14:creationId xmlns:p14="http://schemas.microsoft.com/office/powerpoint/2010/main" val="2923932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106E0-7AAB-DD45-BC06-86165F4799F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540C415-88A3-D44E-B2BE-90497050F2CE}"/>
              </a:ext>
            </a:extLst>
          </p:cNvPr>
          <p:cNvSpPr>
            <a:spLocks noGrp="1"/>
          </p:cNvSpPr>
          <p:nvPr>
            <p:ph sz="half" idx="1" hasCustomPrompt="1"/>
          </p:nvPr>
        </p:nvSpPr>
        <p:spPr>
          <a:xfrm>
            <a:off x="8026399" y="1778001"/>
            <a:ext cx="3429000" cy="4351338"/>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0409EE6E-5A8C-5647-8217-C17E08136F95}"/>
              </a:ext>
            </a:extLst>
          </p:cNvPr>
          <p:cNvSpPr>
            <a:spLocks noGrp="1"/>
          </p:cNvSpPr>
          <p:nvPr>
            <p:ph sz="half" idx="10" hasCustomPrompt="1"/>
          </p:nvPr>
        </p:nvSpPr>
        <p:spPr>
          <a:xfrm>
            <a:off x="4254499" y="1778001"/>
            <a:ext cx="3429000" cy="4351338"/>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8A7E32A6-4AE9-5547-8AF1-4C265E3F0383}"/>
              </a:ext>
            </a:extLst>
          </p:cNvPr>
          <p:cNvSpPr>
            <a:spLocks noGrp="1"/>
          </p:cNvSpPr>
          <p:nvPr>
            <p:ph sz="half" idx="11" hasCustomPrompt="1"/>
          </p:nvPr>
        </p:nvSpPr>
        <p:spPr>
          <a:xfrm>
            <a:off x="482599" y="1778001"/>
            <a:ext cx="3429000" cy="4351338"/>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465063F0-2633-4F47-9E19-FDF48202AB72}"/>
              </a:ext>
            </a:extLst>
          </p:cNvPr>
          <p:cNvCxnSpPr>
            <a:cxnSpLocks/>
          </p:cNvCxnSpPr>
          <p:nvPr userDrawn="1"/>
        </p:nvCxnSpPr>
        <p:spPr>
          <a:xfrm>
            <a:off x="486500" y="263525"/>
            <a:ext cx="0" cy="1325563"/>
          </a:xfrm>
          <a:prstGeom prst="line">
            <a:avLst/>
          </a:prstGeom>
          <a:ln w="38100">
            <a:solidFill>
              <a:srgbClr val="C11A28"/>
            </a:solidFill>
          </a:ln>
        </p:spPr>
        <p:style>
          <a:lnRef idx="1">
            <a:schemeClr val="accent1"/>
          </a:lnRef>
          <a:fillRef idx="0">
            <a:schemeClr val="accent1"/>
          </a:fillRef>
          <a:effectRef idx="0">
            <a:schemeClr val="accent1"/>
          </a:effectRef>
          <a:fontRef idx="minor">
            <a:schemeClr val="tx1"/>
          </a:fontRef>
        </p:style>
      </p:cxnSp>
      <p:grpSp>
        <p:nvGrpSpPr>
          <p:cNvPr id="16" name="Group 15"/>
          <p:cNvGrpSpPr/>
          <p:nvPr userDrawn="1"/>
        </p:nvGrpSpPr>
        <p:grpSpPr>
          <a:xfrm>
            <a:off x="1" y="6341459"/>
            <a:ext cx="12192000" cy="416655"/>
            <a:chOff x="1" y="6341459"/>
            <a:chExt cx="12192000" cy="416655"/>
          </a:xfrm>
        </p:grpSpPr>
        <p:grpSp>
          <p:nvGrpSpPr>
            <p:cNvPr id="17" name="Group 16"/>
            <p:cNvGrpSpPr/>
            <p:nvPr/>
          </p:nvGrpSpPr>
          <p:grpSpPr>
            <a:xfrm>
              <a:off x="1" y="6341459"/>
              <a:ext cx="12192000" cy="370936"/>
              <a:chOff x="0" y="6271402"/>
              <a:chExt cx="12732589" cy="370936"/>
            </a:xfrm>
            <a:solidFill>
              <a:srgbClr val="002060"/>
            </a:solidFill>
          </p:grpSpPr>
          <p:sp>
            <p:nvSpPr>
              <p:cNvPr id="19" name="Rectangle 18"/>
              <p:cNvSpPr/>
              <p:nvPr/>
            </p:nvSpPr>
            <p:spPr>
              <a:xfrm>
                <a:off x="0" y="6271402"/>
                <a:ext cx="12732589" cy="37093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sp>
            <p:nvSpPr>
              <p:cNvPr id="20" name="TextBox 19"/>
              <p:cNvSpPr txBox="1"/>
              <p:nvPr/>
            </p:nvSpPr>
            <p:spPr>
              <a:xfrm>
                <a:off x="120772" y="6340410"/>
                <a:ext cx="4080293" cy="241285"/>
              </a:xfrm>
              <a:prstGeom prst="rect">
                <a:avLst/>
              </a:prstGeom>
              <a:grpFill/>
              <a:ln>
                <a:noFill/>
              </a:ln>
            </p:spPr>
            <p:txBody>
              <a:bodyPr wrap="square" lIns="0" tIns="0" rIns="0" bIns="0" rtlCol="0">
                <a:spAutoFit/>
              </a:bodyPr>
              <a:lstStyle/>
              <a:p>
                <a:pPr>
                  <a:lnSpc>
                    <a:spcPct val="120000"/>
                  </a:lnSpc>
                </a:pPr>
                <a:r>
                  <a:rPr lang="en-US" sz="1400" b="1" dirty="0">
                    <a:solidFill>
                      <a:schemeClr val="bg1">
                        <a:lumMod val="75000"/>
                      </a:schemeClr>
                    </a:solidFill>
                  </a:rPr>
                  <a:t>Coast Guard Investigative Service</a:t>
                </a:r>
              </a:p>
            </p:txBody>
          </p:sp>
        </p:grpSp>
        <p:sp>
          <p:nvSpPr>
            <p:cNvPr id="18" name="Rectangle 17"/>
            <p:cNvSpPr/>
            <p:nvPr/>
          </p:nvSpPr>
          <p:spPr>
            <a:xfrm>
              <a:off x="1" y="6712395"/>
              <a:ext cx="12192000" cy="45719"/>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grpSp>
    </p:spTree>
    <p:extLst>
      <p:ext uri="{BB962C8B-B14F-4D97-AF65-F5344CB8AC3E}">
        <p14:creationId xmlns:p14="http://schemas.microsoft.com/office/powerpoint/2010/main" val="2118253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106E0-7AAB-DD45-BC06-86165F4799F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540C415-88A3-D44E-B2BE-90497050F2CE}"/>
              </a:ext>
            </a:extLst>
          </p:cNvPr>
          <p:cNvSpPr>
            <a:spLocks noGrp="1"/>
          </p:cNvSpPr>
          <p:nvPr>
            <p:ph sz="half" idx="1" hasCustomPrompt="1"/>
          </p:nvPr>
        </p:nvSpPr>
        <p:spPr>
          <a:xfrm>
            <a:off x="8026399" y="1778001"/>
            <a:ext cx="3429000" cy="4351338"/>
          </a:xfrm>
          <a:solidFill>
            <a:schemeClr val="bg1">
              <a:lumMod val="95000"/>
            </a:schemeClr>
          </a:solidFill>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0409EE6E-5A8C-5647-8217-C17E08136F95}"/>
              </a:ext>
            </a:extLst>
          </p:cNvPr>
          <p:cNvSpPr>
            <a:spLocks noGrp="1"/>
          </p:cNvSpPr>
          <p:nvPr>
            <p:ph sz="half" idx="10" hasCustomPrompt="1"/>
          </p:nvPr>
        </p:nvSpPr>
        <p:spPr>
          <a:xfrm>
            <a:off x="4254499" y="1778001"/>
            <a:ext cx="3429000" cy="4351338"/>
          </a:xfrm>
          <a:solidFill>
            <a:schemeClr val="bg1">
              <a:lumMod val="95000"/>
            </a:schemeClr>
          </a:solidFill>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8A7E32A6-4AE9-5547-8AF1-4C265E3F0383}"/>
              </a:ext>
            </a:extLst>
          </p:cNvPr>
          <p:cNvSpPr>
            <a:spLocks noGrp="1"/>
          </p:cNvSpPr>
          <p:nvPr>
            <p:ph sz="half" idx="11" hasCustomPrompt="1"/>
          </p:nvPr>
        </p:nvSpPr>
        <p:spPr>
          <a:xfrm>
            <a:off x="482599" y="1778001"/>
            <a:ext cx="3429000" cy="4351338"/>
          </a:xfrm>
          <a:solidFill>
            <a:schemeClr val="bg1">
              <a:lumMod val="95000"/>
            </a:schemeClr>
          </a:solidFill>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465063F0-2633-4F47-9E19-FDF48202AB72}"/>
              </a:ext>
            </a:extLst>
          </p:cNvPr>
          <p:cNvCxnSpPr>
            <a:cxnSpLocks/>
          </p:cNvCxnSpPr>
          <p:nvPr userDrawn="1"/>
        </p:nvCxnSpPr>
        <p:spPr>
          <a:xfrm>
            <a:off x="486500" y="263525"/>
            <a:ext cx="0" cy="1325563"/>
          </a:xfrm>
          <a:prstGeom prst="line">
            <a:avLst/>
          </a:prstGeom>
          <a:ln w="38100">
            <a:solidFill>
              <a:srgbClr val="C11A28"/>
            </a:solidFill>
          </a:ln>
        </p:spPr>
        <p:style>
          <a:lnRef idx="1">
            <a:schemeClr val="accent1"/>
          </a:lnRef>
          <a:fillRef idx="0">
            <a:schemeClr val="accent1"/>
          </a:fillRef>
          <a:effectRef idx="0">
            <a:schemeClr val="accent1"/>
          </a:effectRef>
          <a:fontRef idx="minor">
            <a:schemeClr val="tx1"/>
          </a:fontRef>
        </p:style>
      </p:cxnSp>
      <p:grpSp>
        <p:nvGrpSpPr>
          <p:cNvPr id="16" name="Group 15"/>
          <p:cNvGrpSpPr/>
          <p:nvPr userDrawn="1"/>
        </p:nvGrpSpPr>
        <p:grpSpPr>
          <a:xfrm>
            <a:off x="1" y="6341459"/>
            <a:ext cx="12192000" cy="416655"/>
            <a:chOff x="1" y="6341459"/>
            <a:chExt cx="12192000" cy="416655"/>
          </a:xfrm>
        </p:grpSpPr>
        <p:grpSp>
          <p:nvGrpSpPr>
            <p:cNvPr id="17" name="Group 16"/>
            <p:cNvGrpSpPr/>
            <p:nvPr/>
          </p:nvGrpSpPr>
          <p:grpSpPr>
            <a:xfrm>
              <a:off x="1" y="6341459"/>
              <a:ext cx="12192000" cy="370936"/>
              <a:chOff x="0" y="6271402"/>
              <a:chExt cx="12732589" cy="370936"/>
            </a:xfrm>
            <a:solidFill>
              <a:srgbClr val="002060"/>
            </a:solidFill>
          </p:grpSpPr>
          <p:sp>
            <p:nvSpPr>
              <p:cNvPr id="19" name="Rectangle 18"/>
              <p:cNvSpPr/>
              <p:nvPr/>
            </p:nvSpPr>
            <p:spPr>
              <a:xfrm>
                <a:off x="0" y="6271402"/>
                <a:ext cx="12732589" cy="37093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sp>
            <p:nvSpPr>
              <p:cNvPr id="20" name="TextBox 19"/>
              <p:cNvSpPr txBox="1"/>
              <p:nvPr/>
            </p:nvSpPr>
            <p:spPr>
              <a:xfrm>
                <a:off x="120772" y="6340410"/>
                <a:ext cx="4080293" cy="241285"/>
              </a:xfrm>
              <a:prstGeom prst="rect">
                <a:avLst/>
              </a:prstGeom>
              <a:grpFill/>
              <a:ln>
                <a:noFill/>
              </a:ln>
            </p:spPr>
            <p:txBody>
              <a:bodyPr wrap="square" lIns="0" tIns="0" rIns="0" bIns="0" rtlCol="0">
                <a:spAutoFit/>
              </a:bodyPr>
              <a:lstStyle/>
              <a:p>
                <a:pPr>
                  <a:lnSpc>
                    <a:spcPct val="120000"/>
                  </a:lnSpc>
                </a:pPr>
                <a:r>
                  <a:rPr lang="en-US" sz="1400" b="1" dirty="0">
                    <a:solidFill>
                      <a:schemeClr val="bg1">
                        <a:lumMod val="75000"/>
                      </a:schemeClr>
                    </a:solidFill>
                  </a:rPr>
                  <a:t>Coast Guard Investigative Service</a:t>
                </a:r>
              </a:p>
            </p:txBody>
          </p:sp>
        </p:grpSp>
        <p:sp>
          <p:nvSpPr>
            <p:cNvPr id="18" name="Rectangle 17"/>
            <p:cNvSpPr/>
            <p:nvPr/>
          </p:nvSpPr>
          <p:spPr>
            <a:xfrm>
              <a:off x="1" y="6712395"/>
              <a:ext cx="12192000" cy="45719"/>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grpSp>
    </p:spTree>
    <p:extLst>
      <p:ext uri="{BB962C8B-B14F-4D97-AF65-F5344CB8AC3E}">
        <p14:creationId xmlns:p14="http://schemas.microsoft.com/office/powerpoint/2010/main" val="3553230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C3EF9-0DCE-6D4D-B4FB-F910F24A13ED}"/>
              </a:ext>
            </a:extLst>
          </p:cNvPr>
          <p:cNvSpPr>
            <a:spLocks noGrp="1"/>
          </p:cNvSpPr>
          <p:nvPr>
            <p:ph type="title"/>
          </p:nvPr>
        </p:nvSpPr>
        <p:spPr>
          <a:xfrm>
            <a:off x="486500" y="306389"/>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52712A4-679F-384D-836C-DE6DCA8191C9}"/>
              </a:ext>
            </a:extLst>
          </p:cNvPr>
          <p:cNvSpPr>
            <a:spLocks noGrp="1"/>
          </p:cNvSpPr>
          <p:nvPr>
            <p:ph type="body" idx="1" hasCustomPrompt="1"/>
          </p:nvPr>
        </p:nvSpPr>
        <p:spPr>
          <a:xfrm>
            <a:off x="486501" y="1681163"/>
            <a:ext cx="51523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4" name="Content Placeholder 3">
            <a:extLst>
              <a:ext uri="{FF2B5EF4-FFF2-40B4-BE49-F238E27FC236}">
                <a16:creationId xmlns:a16="http://schemas.microsoft.com/office/drawing/2014/main" id="{A91AFCCB-5D64-C345-AD39-54AB355CA1F7}"/>
              </a:ext>
            </a:extLst>
          </p:cNvPr>
          <p:cNvSpPr>
            <a:spLocks noGrp="1"/>
          </p:cNvSpPr>
          <p:nvPr>
            <p:ph sz="half" idx="2" hasCustomPrompt="1"/>
          </p:nvPr>
        </p:nvSpPr>
        <p:spPr>
          <a:xfrm>
            <a:off x="486501" y="2505075"/>
            <a:ext cx="5152300" cy="3684588"/>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4153D6B3-EE6B-A34A-B284-85ED9ED1A0F9}"/>
              </a:ext>
            </a:extLst>
          </p:cNvPr>
          <p:cNvSpPr>
            <a:spLocks noGrp="1"/>
          </p:cNvSpPr>
          <p:nvPr>
            <p:ph type="body" sz="quarter" idx="3" hasCustomPrompt="1"/>
          </p:nvPr>
        </p:nvSpPr>
        <p:spPr>
          <a:xfrm>
            <a:off x="5817172" y="1681163"/>
            <a:ext cx="55382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6" name="Content Placeholder 5">
            <a:extLst>
              <a:ext uri="{FF2B5EF4-FFF2-40B4-BE49-F238E27FC236}">
                <a16:creationId xmlns:a16="http://schemas.microsoft.com/office/drawing/2014/main" id="{6BB8A8D5-BB94-B74D-9A54-24826718A20D}"/>
              </a:ext>
            </a:extLst>
          </p:cNvPr>
          <p:cNvSpPr>
            <a:spLocks noGrp="1"/>
          </p:cNvSpPr>
          <p:nvPr>
            <p:ph sz="quarter" idx="4" hasCustomPrompt="1"/>
          </p:nvPr>
        </p:nvSpPr>
        <p:spPr>
          <a:xfrm>
            <a:off x="5817172" y="2505075"/>
            <a:ext cx="5538216" cy="3684588"/>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a:extLst>
              <a:ext uri="{FF2B5EF4-FFF2-40B4-BE49-F238E27FC236}">
                <a16:creationId xmlns:a16="http://schemas.microsoft.com/office/drawing/2014/main" id="{465063F0-2633-4F47-9E19-FDF48202AB72}"/>
              </a:ext>
            </a:extLst>
          </p:cNvPr>
          <p:cNvCxnSpPr>
            <a:cxnSpLocks/>
          </p:cNvCxnSpPr>
          <p:nvPr userDrawn="1"/>
        </p:nvCxnSpPr>
        <p:spPr>
          <a:xfrm>
            <a:off x="486500" y="263525"/>
            <a:ext cx="0" cy="1325563"/>
          </a:xfrm>
          <a:prstGeom prst="line">
            <a:avLst/>
          </a:prstGeom>
          <a:ln w="38100">
            <a:solidFill>
              <a:srgbClr val="C11A28"/>
            </a:solidFill>
          </a:ln>
        </p:spPr>
        <p:style>
          <a:lnRef idx="1">
            <a:schemeClr val="accent1"/>
          </a:lnRef>
          <a:fillRef idx="0">
            <a:schemeClr val="accent1"/>
          </a:fillRef>
          <a:effectRef idx="0">
            <a:schemeClr val="accent1"/>
          </a:effectRef>
          <a:fontRef idx="minor">
            <a:schemeClr val="tx1"/>
          </a:fontRef>
        </p:style>
      </p:cxnSp>
      <p:grpSp>
        <p:nvGrpSpPr>
          <p:cNvPr id="15" name="Group 14"/>
          <p:cNvGrpSpPr/>
          <p:nvPr userDrawn="1"/>
        </p:nvGrpSpPr>
        <p:grpSpPr>
          <a:xfrm>
            <a:off x="1" y="6341459"/>
            <a:ext cx="12192000" cy="416655"/>
            <a:chOff x="1" y="6341459"/>
            <a:chExt cx="12192000" cy="416655"/>
          </a:xfrm>
        </p:grpSpPr>
        <p:grpSp>
          <p:nvGrpSpPr>
            <p:cNvPr id="16" name="Group 15"/>
            <p:cNvGrpSpPr/>
            <p:nvPr/>
          </p:nvGrpSpPr>
          <p:grpSpPr>
            <a:xfrm>
              <a:off x="1" y="6341459"/>
              <a:ext cx="12192000" cy="370936"/>
              <a:chOff x="0" y="6271402"/>
              <a:chExt cx="12732589" cy="370936"/>
            </a:xfrm>
            <a:solidFill>
              <a:srgbClr val="002060"/>
            </a:solidFill>
          </p:grpSpPr>
          <p:sp>
            <p:nvSpPr>
              <p:cNvPr id="18" name="Rectangle 17"/>
              <p:cNvSpPr/>
              <p:nvPr/>
            </p:nvSpPr>
            <p:spPr>
              <a:xfrm>
                <a:off x="0" y="6271402"/>
                <a:ext cx="12732589" cy="37093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sp>
            <p:nvSpPr>
              <p:cNvPr id="19" name="TextBox 18"/>
              <p:cNvSpPr txBox="1"/>
              <p:nvPr/>
            </p:nvSpPr>
            <p:spPr>
              <a:xfrm>
                <a:off x="120772" y="6340410"/>
                <a:ext cx="4080293" cy="241285"/>
              </a:xfrm>
              <a:prstGeom prst="rect">
                <a:avLst/>
              </a:prstGeom>
              <a:grpFill/>
              <a:ln>
                <a:noFill/>
              </a:ln>
            </p:spPr>
            <p:txBody>
              <a:bodyPr wrap="square" lIns="0" tIns="0" rIns="0" bIns="0" rtlCol="0">
                <a:spAutoFit/>
              </a:bodyPr>
              <a:lstStyle/>
              <a:p>
                <a:pPr>
                  <a:lnSpc>
                    <a:spcPct val="120000"/>
                  </a:lnSpc>
                </a:pPr>
                <a:r>
                  <a:rPr lang="en-US" sz="1400" b="1" dirty="0">
                    <a:solidFill>
                      <a:schemeClr val="bg1">
                        <a:lumMod val="75000"/>
                      </a:schemeClr>
                    </a:solidFill>
                  </a:rPr>
                  <a:t>Coast Guard Investigative Service</a:t>
                </a:r>
              </a:p>
            </p:txBody>
          </p:sp>
        </p:grpSp>
        <p:sp>
          <p:nvSpPr>
            <p:cNvPr id="17" name="Rectangle 16"/>
            <p:cNvSpPr/>
            <p:nvPr/>
          </p:nvSpPr>
          <p:spPr>
            <a:xfrm>
              <a:off x="1" y="6712395"/>
              <a:ext cx="12192000" cy="45719"/>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grpSp>
    </p:spTree>
    <p:extLst>
      <p:ext uri="{BB962C8B-B14F-4D97-AF65-F5344CB8AC3E}">
        <p14:creationId xmlns:p14="http://schemas.microsoft.com/office/powerpoint/2010/main" val="38762877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9CE72-D23C-5A4C-9F46-D80A832ED0F0}"/>
              </a:ext>
            </a:extLst>
          </p:cNvPr>
          <p:cNvSpPr>
            <a:spLocks noGrp="1"/>
          </p:cNvSpPr>
          <p:nvPr>
            <p:ph type="title"/>
          </p:nvPr>
        </p:nvSpPr>
        <p:spPr/>
        <p:txBody>
          <a:bodyPr/>
          <a:lstStyle>
            <a:lvl1pPr>
              <a:defRPr>
                <a:solidFill>
                  <a:srgbClr val="002060"/>
                </a:solidFill>
              </a:defRPr>
            </a:lvl1pPr>
          </a:lstStyle>
          <a:p>
            <a:r>
              <a:rPr lang="en-US"/>
              <a:t>Click to edit Master title style</a:t>
            </a:r>
            <a:endParaRPr lang="en-US" dirty="0"/>
          </a:p>
        </p:txBody>
      </p:sp>
      <p:cxnSp>
        <p:nvCxnSpPr>
          <p:cNvPr id="4" name="Straight Connector 3">
            <a:extLst>
              <a:ext uri="{FF2B5EF4-FFF2-40B4-BE49-F238E27FC236}">
                <a16:creationId xmlns:a16="http://schemas.microsoft.com/office/drawing/2014/main" id="{465063F0-2633-4F47-9E19-FDF48202AB72}"/>
              </a:ext>
            </a:extLst>
          </p:cNvPr>
          <p:cNvCxnSpPr>
            <a:cxnSpLocks/>
          </p:cNvCxnSpPr>
          <p:nvPr userDrawn="1"/>
        </p:nvCxnSpPr>
        <p:spPr>
          <a:xfrm>
            <a:off x="486500" y="263525"/>
            <a:ext cx="0" cy="1325563"/>
          </a:xfrm>
          <a:prstGeom prst="line">
            <a:avLst/>
          </a:prstGeom>
          <a:ln w="38100">
            <a:solidFill>
              <a:srgbClr val="C11A28"/>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userDrawn="1"/>
        </p:nvGrpSpPr>
        <p:grpSpPr>
          <a:xfrm>
            <a:off x="1" y="6341459"/>
            <a:ext cx="12192000" cy="416655"/>
            <a:chOff x="1" y="6341459"/>
            <a:chExt cx="12192000" cy="416655"/>
          </a:xfrm>
        </p:grpSpPr>
        <p:grpSp>
          <p:nvGrpSpPr>
            <p:cNvPr id="12" name="Group 11"/>
            <p:cNvGrpSpPr/>
            <p:nvPr/>
          </p:nvGrpSpPr>
          <p:grpSpPr>
            <a:xfrm>
              <a:off x="1" y="6341459"/>
              <a:ext cx="12192000" cy="370936"/>
              <a:chOff x="0" y="6271402"/>
              <a:chExt cx="12732589" cy="370936"/>
            </a:xfrm>
            <a:solidFill>
              <a:srgbClr val="002060"/>
            </a:solidFill>
          </p:grpSpPr>
          <p:sp>
            <p:nvSpPr>
              <p:cNvPr id="14" name="Rectangle 13"/>
              <p:cNvSpPr/>
              <p:nvPr/>
            </p:nvSpPr>
            <p:spPr>
              <a:xfrm>
                <a:off x="0" y="6271402"/>
                <a:ext cx="12732589" cy="37093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sp>
            <p:nvSpPr>
              <p:cNvPr id="15" name="TextBox 14"/>
              <p:cNvSpPr txBox="1"/>
              <p:nvPr/>
            </p:nvSpPr>
            <p:spPr>
              <a:xfrm>
                <a:off x="120772" y="6340410"/>
                <a:ext cx="4080293" cy="241285"/>
              </a:xfrm>
              <a:prstGeom prst="rect">
                <a:avLst/>
              </a:prstGeom>
              <a:grpFill/>
              <a:ln>
                <a:noFill/>
              </a:ln>
            </p:spPr>
            <p:txBody>
              <a:bodyPr wrap="square" lIns="0" tIns="0" rIns="0" bIns="0" rtlCol="0">
                <a:spAutoFit/>
              </a:bodyPr>
              <a:lstStyle/>
              <a:p>
                <a:pPr>
                  <a:lnSpc>
                    <a:spcPct val="120000"/>
                  </a:lnSpc>
                </a:pPr>
                <a:r>
                  <a:rPr lang="en-US" sz="1400" b="1" dirty="0">
                    <a:solidFill>
                      <a:schemeClr val="bg1">
                        <a:lumMod val="75000"/>
                      </a:schemeClr>
                    </a:solidFill>
                  </a:rPr>
                  <a:t>Coast Guard Investigative Service</a:t>
                </a:r>
              </a:p>
            </p:txBody>
          </p:sp>
        </p:grpSp>
        <p:sp>
          <p:nvSpPr>
            <p:cNvPr id="13" name="Rectangle 12"/>
            <p:cNvSpPr/>
            <p:nvPr/>
          </p:nvSpPr>
          <p:spPr>
            <a:xfrm>
              <a:off x="1" y="6712395"/>
              <a:ext cx="12192000" cy="45719"/>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grpSp>
    </p:spTree>
    <p:extLst>
      <p:ext uri="{BB962C8B-B14F-4D97-AF65-F5344CB8AC3E}">
        <p14:creationId xmlns:p14="http://schemas.microsoft.com/office/powerpoint/2010/main" val="35445367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p:cNvGrpSpPr/>
          <p:nvPr userDrawn="1"/>
        </p:nvGrpSpPr>
        <p:grpSpPr>
          <a:xfrm>
            <a:off x="1" y="6341459"/>
            <a:ext cx="12192000" cy="416655"/>
            <a:chOff x="1" y="6341459"/>
            <a:chExt cx="12192000" cy="416655"/>
          </a:xfrm>
        </p:grpSpPr>
        <p:grpSp>
          <p:nvGrpSpPr>
            <p:cNvPr id="8" name="Group 7"/>
            <p:cNvGrpSpPr/>
            <p:nvPr/>
          </p:nvGrpSpPr>
          <p:grpSpPr>
            <a:xfrm>
              <a:off x="1" y="6341459"/>
              <a:ext cx="12192000" cy="370936"/>
              <a:chOff x="0" y="6271402"/>
              <a:chExt cx="12732589" cy="370936"/>
            </a:xfrm>
            <a:solidFill>
              <a:srgbClr val="002060"/>
            </a:solidFill>
          </p:grpSpPr>
          <p:sp>
            <p:nvSpPr>
              <p:cNvPr id="10" name="Rectangle 9"/>
              <p:cNvSpPr/>
              <p:nvPr/>
            </p:nvSpPr>
            <p:spPr>
              <a:xfrm>
                <a:off x="0" y="6271402"/>
                <a:ext cx="12732589" cy="37093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sp>
            <p:nvSpPr>
              <p:cNvPr id="11" name="TextBox 10"/>
              <p:cNvSpPr txBox="1"/>
              <p:nvPr/>
            </p:nvSpPr>
            <p:spPr>
              <a:xfrm>
                <a:off x="120772" y="6340410"/>
                <a:ext cx="4080293" cy="241285"/>
              </a:xfrm>
              <a:prstGeom prst="rect">
                <a:avLst/>
              </a:prstGeom>
              <a:grpFill/>
              <a:ln>
                <a:noFill/>
              </a:ln>
            </p:spPr>
            <p:txBody>
              <a:bodyPr wrap="square" lIns="0" tIns="0" rIns="0" bIns="0" rtlCol="0">
                <a:spAutoFit/>
              </a:bodyPr>
              <a:lstStyle/>
              <a:p>
                <a:pPr>
                  <a:lnSpc>
                    <a:spcPct val="120000"/>
                  </a:lnSpc>
                </a:pPr>
                <a:r>
                  <a:rPr lang="en-US" sz="1400" b="1" dirty="0">
                    <a:solidFill>
                      <a:schemeClr val="bg1">
                        <a:lumMod val="75000"/>
                      </a:schemeClr>
                    </a:solidFill>
                  </a:rPr>
                  <a:t>Coast Guard Investigative Service</a:t>
                </a:r>
              </a:p>
            </p:txBody>
          </p:sp>
        </p:grpSp>
        <p:sp>
          <p:nvSpPr>
            <p:cNvPr id="9" name="Rectangle 8"/>
            <p:cNvSpPr/>
            <p:nvPr/>
          </p:nvSpPr>
          <p:spPr>
            <a:xfrm>
              <a:off x="1" y="6712395"/>
              <a:ext cx="12192000" cy="45719"/>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grpSp>
    </p:spTree>
    <p:extLst>
      <p:ext uri="{BB962C8B-B14F-4D97-AF65-F5344CB8AC3E}">
        <p14:creationId xmlns:p14="http://schemas.microsoft.com/office/powerpoint/2010/main" val="3397467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grpSp>
        <p:nvGrpSpPr>
          <p:cNvPr id="7" name="Group 6"/>
          <p:cNvGrpSpPr/>
          <p:nvPr userDrawn="1"/>
        </p:nvGrpSpPr>
        <p:grpSpPr>
          <a:xfrm>
            <a:off x="1" y="6341459"/>
            <a:ext cx="12192000" cy="416655"/>
            <a:chOff x="1" y="6341459"/>
            <a:chExt cx="12192000" cy="416655"/>
          </a:xfrm>
        </p:grpSpPr>
        <p:grpSp>
          <p:nvGrpSpPr>
            <p:cNvPr id="8" name="Group 7"/>
            <p:cNvGrpSpPr/>
            <p:nvPr/>
          </p:nvGrpSpPr>
          <p:grpSpPr>
            <a:xfrm>
              <a:off x="1" y="6341459"/>
              <a:ext cx="12192000" cy="370936"/>
              <a:chOff x="0" y="6271402"/>
              <a:chExt cx="12732589" cy="370936"/>
            </a:xfrm>
            <a:solidFill>
              <a:srgbClr val="002060"/>
            </a:solidFill>
          </p:grpSpPr>
          <p:sp>
            <p:nvSpPr>
              <p:cNvPr id="10" name="Rectangle 9"/>
              <p:cNvSpPr/>
              <p:nvPr/>
            </p:nvSpPr>
            <p:spPr>
              <a:xfrm>
                <a:off x="0" y="6271402"/>
                <a:ext cx="12732589" cy="37093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sp>
            <p:nvSpPr>
              <p:cNvPr id="11" name="TextBox 10"/>
              <p:cNvSpPr txBox="1"/>
              <p:nvPr/>
            </p:nvSpPr>
            <p:spPr>
              <a:xfrm>
                <a:off x="120772" y="6340410"/>
                <a:ext cx="4080293" cy="241285"/>
              </a:xfrm>
              <a:prstGeom prst="rect">
                <a:avLst/>
              </a:prstGeom>
              <a:grpFill/>
              <a:ln>
                <a:noFill/>
              </a:ln>
            </p:spPr>
            <p:txBody>
              <a:bodyPr wrap="square" lIns="0" tIns="0" rIns="0" bIns="0" rtlCol="0">
                <a:spAutoFit/>
              </a:bodyPr>
              <a:lstStyle/>
              <a:p>
                <a:pPr>
                  <a:lnSpc>
                    <a:spcPct val="120000"/>
                  </a:lnSpc>
                </a:pPr>
                <a:r>
                  <a:rPr lang="en-US" sz="1400" b="1" dirty="0">
                    <a:solidFill>
                      <a:schemeClr val="bg1">
                        <a:lumMod val="75000"/>
                      </a:schemeClr>
                    </a:solidFill>
                  </a:rPr>
                  <a:t>Coast Guard Investigative Service</a:t>
                </a:r>
              </a:p>
            </p:txBody>
          </p:sp>
        </p:grpSp>
        <p:sp>
          <p:nvSpPr>
            <p:cNvPr id="9" name="Rectangle 8"/>
            <p:cNvSpPr/>
            <p:nvPr/>
          </p:nvSpPr>
          <p:spPr>
            <a:xfrm>
              <a:off x="1" y="6712395"/>
              <a:ext cx="12192000" cy="45719"/>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grpSp>
      <p:sp>
        <p:nvSpPr>
          <p:cNvPr id="3" name="Rectangle 2"/>
          <p:cNvSpPr/>
          <p:nvPr userDrawn="1"/>
        </p:nvSpPr>
        <p:spPr>
          <a:xfrm>
            <a:off x="0" y="1203158"/>
            <a:ext cx="12192000" cy="3850105"/>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solidFill>
                <a:schemeClr val="bg1"/>
              </a:solidFill>
            </a:endParaRPr>
          </a:p>
        </p:txBody>
      </p:sp>
      <p:sp>
        <p:nvSpPr>
          <p:cNvPr id="5" name="Text Placeholder 4"/>
          <p:cNvSpPr>
            <a:spLocks noGrp="1"/>
          </p:cNvSpPr>
          <p:nvPr>
            <p:ph type="body" sz="quarter" idx="10" hasCustomPrompt="1"/>
          </p:nvPr>
        </p:nvSpPr>
        <p:spPr>
          <a:xfrm>
            <a:off x="1118938" y="1612232"/>
            <a:ext cx="10022304" cy="3043989"/>
          </a:xfrm>
        </p:spPr>
        <p:txBody>
          <a:bodyPr anchor="ctr"/>
          <a:lstStyle>
            <a:lvl1pPr algn="ctr">
              <a:defRPr baseline="0">
                <a:solidFill>
                  <a:schemeClr val="bg2">
                    <a:lumMod val="90000"/>
                  </a:schemeClr>
                </a:solidFill>
              </a:defRPr>
            </a:lvl1pPr>
            <a:lvl2pPr>
              <a:defRPr>
                <a:solidFill>
                  <a:schemeClr val="bg2">
                    <a:lumMod val="90000"/>
                  </a:schemeClr>
                </a:solidFill>
              </a:defRPr>
            </a:lvl2pPr>
            <a:lvl3pPr>
              <a:defRPr>
                <a:solidFill>
                  <a:schemeClr val="bg2">
                    <a:lumMod val="90000"/>
                  </a:schemeClr>
                </a:solidFill>
              </a:defRPr>
            </a:lvl3pPr>
            <a:lvl4pPr>
              <a:defRPr>
                <a:solidFill>
                  <a:schemeClr val="bg2">
                    <a:lumMod val="90000"/>
                  </a:schemeClr>
                </a:solidFill>
              </a:defRPr>
            </a:lvl4pPr>
            <a:lvl5pPr>
              <a:defRPr>
                <a:solidFill>
                  <a:schemeClr val="bg2">
                    <a:lumMod val="90000"/>
                  </a:schemeClr>
                </a:solidFill>
              </a:defRPr>
            </a:lvl5pPr>
          </a:lstStyle>
          <a:p>
            <a:pPr lvl="0"/>
            <a:r>
              <a:rPr lang="en-US" dirty="0"/>
              <a:t>Click to add emphasized content or quote</a:t>
            </a:r>
          </a:p>
        </p:txBody>
      </p:sp>
    </p:spTree>
    <p:extLst>
      <p:ext uri="{BB962C8B-B14F-4D97-AF65-F5344CB8AC3E}">
        <p14:creationId xmlns:p14="http://schemas.microsoft.com/office/powerpoint/2010/main" val="5020774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61131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ing Slide">
    <p:spTree>
      <p:nvGrpSpPr>
        <p:cNvPr id="1" name=""/>
        <p:cNvGrpSpPr/>
        <p:nvPr/>
      </p:nvGrpSpPr>
      <p:grpSpPr>
        <a:xfrm>
          <a:off x="0" y="0"/>
          <a:ext cx="0" cy="0"/>
          <a:chOff x="0" y="0"/>
          <a:chExt cx="0" cy="0"/>
        </a:xfrm>
      </p:grpSpPr>
      <p:grpSp>
        <p:nvGrpSpPr>
          <p:cNvPr id="7" name="Group 6"/>
          <p:cNvGrpSpPr/>
          <p:nvPr userDrawn="1"/>
        </p:nvGrpSpPr>
        <p:grpSpPr>
          <a:xfrm>
            <a:off x="1" y="6341459"/>
            <a:ext cx="12192000" cy="416655"/>
            <a:chOff x="1" y="6341459"/>
            <a:chExt cx="12192000" cy="416655"/>
          </a:xfrm>
        </p:grpSpPr>
        <p:grpSp>
          <p:nvGrpSpPr>
            <p:cNvPr id="8" name="Group 7"/>
            <p:cNvGrpSpPr/>
            <p:nvPr/>
          </p:nvGrpSpPr>
          <p:grpSpPr>
            <a:xfrm>
              <a:off x="1" y="6341459"/>
              <a:ext cx="12192000" cy="370936"/>
              <a:chOff x="0" y="6271402"/>
              <a:chExt cx="12732589" cy="370936"/>
            </a:xfrm>
            <a:solidFill>
              <a:srgbClr val="002060"/>
            </a:solidFill>
          </p:grpSpPr>
          <p:sp>
            <p:nvSpPr>
              <p:cNvPr id="10" name="Rectangle 9"/>
              <p:cNvSpPr/>
              <p:nvPr/>
            </p:nvSpPr>
            <p:spPr>
              <a:xfrm>
                <a:off x="0" y="6271402"/>
                <a:ext cx="12732589" cy="37093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sp>
            <p:nvSpPr>
              <p:cNvPr id="11" name="TextBox 10"/>
              <p:cNvSpPr txBox="1"/>
              <p:nvPr/>
            </p:nvSpPr>
            <p:spPr>
              <a:xfrm>
                <a:off x="120772" y="6340410"/>
                <a:ext cx="4080293" cy="241285"/>
              </a:xfrm>
              <a:prstGeom prst="rect">
                <a:avLst/>
              </a:prstGeom>
              <a:grpFill/>
              <a:ln>
                <a:noFill/>
              </a:ln>
            </p:spPr>
            <p:txBody>
              <a:bodyPr wrap="square" lIns="0" tIns="0" rIns="0" bIns="0" rtlCol="0">
                <a:spAutoFit/>
              </a:bodyPr>
              <a:lstStyle/>
              <a:p>
                <a:pPr>
                  <a:lnSpc>
                    <a:spcPct val="120000"/>
                  </a:lnSpc>
                </a:pPr>
                <a:r>
                  <a:rPr lang="en-US" sz="1400" b="1" dirty="0">
                    <a:solidFill>
                      <a:schemeClr val="bg1">
                        <a:lumMod val="75000"/>
                      </a:schemeClr>
                    </a:solidFill>
                  </a:rPr>
                  <a:t>Coast Guard Investigative Service</a:t>
                </a:r>
              </a:p>
            </p:txBody>
          </p:sp>
        </p:grpSp>
        <p:sp>
          <p:nvSpPr>
            <p:cNvPr id="9" name="Rectangle 8"/>
            <p:cNvSpPr/>
            <p:nvPr/>
          </p:nvSpPr>
          <p:spPr>
            <a:xfrm>
              <a:off x="1" y="6712395"/>
              <a:ext cx="12192000" cy="45719"/>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grpSp>
      <p:pic>
        <p:nvPicPr>
          <p:cNvPr id="2" name="Picture 1"/>
          <p:cNvPicPr>
            <a:picLocks noChangeAspect="1"/>
          </p:cNvPicPr>
          <p:nvPr userDrawn="1"/>
        </p:nvPicPr>
        <p:blipFill>
          <a:blip r:embed="rId2"/>
          <a:stretch>
            <a:fillRect/>
          </a:stretch>
        </p:blipFill>
        <p:spPr>
          <a:xfrm>
            <a:off x="4782196" y="588866"/>
            <a:ext cx="2280341" cy="2788259"/>
          </a:xfrm>
          <a:prstGeom prst="rect">
            <a:avLst/>
          </a:prstGeom>
        </p:spPr>
      </p:pic>
      <p:sp>
        <p:nvSpPr>
          <p:cNvPr id="15" name="Text Placeholder 4"/>
          <p:cNvSpPr>
            <a:spLocks noGrp="1"/>
          </p:cNvSpPr>
          <p:nvPr>
            <p:ph type="body" sz="quarter" idx="10" hasCustomPrompt="1"/>
          </p:nvPr>
        </p:nvSpPr>
        <p:spPr>
          <a:xfrm>
            <a:off x="1873915" y="3452562"/>
            <a:ext cx="8444165" cy="629134"/>
          </a:xfrm>
        </p:spPr>
        <p:txBody>
          <a:bodyPr anchor="ctr">
            <a:noAutofit/>
          </a:bodyPr>
          <a:lstStyle>
            <a:lvl1pPr algn="ctr">
              <a:defRPr sz="2800" b="1">
                <a:solidFill>
                  <a:srgbClr val="002060"/>
                </a:solidFill>
              </a:defRPr>
            </a:lvl1pPr>
            <a:lvl2pPr>
              <a:defRPr/>
            </a:lvl2pPr>
          </a:lstStyle>
          <a:p>
            <a:pPr lvl="0"/>
            <a:r>
              <a:rPr lang="en-US" dirty="0"/>
              <a:t>Click to add Presenter Name</a:t>
            </a:r>
          </a:p>
        </p:txBody>
      </p:sp>
      <p:sp>
        <p:nvSpPr>
          <p:cNvPr id="16" name="Text Placeholder 4"/>
          <p:cNvSpPr>
            <a:spLocks noGrp="1"/>
          </p:cNvSpPr>
          <p:nvPr>
            <p:ph type="body" sz="quarter" idx="11" hasCustomPrompt="1"/>
          </p:nvPr>
        </p:nvSpPr>
        <p:spPr>
          <a:xfrm>
            <a:off x="1873917" y="4214324"/>
            <a:ext cx="8444165" cy="629134"/>
          </a:xfrm>
        </p:spPr>
        <p:txBody>
          <a:bodyPr anchor="ctr">
            <a:noAutofit/>
          </a:bodyPr>
          <a:lstStyle>
            <a:lvl1pPr algn="ctr">
              <a:defRPr sz="2400">
                <a:solidFill>
                  <a:srgbClr val="002060"/>
                </a:solidFill>
              </a:defRPr>
            </a:lvl1pPr>
            <a:lvl2pPr>
              <a:defRPr/>
            </a:lvl2pPr>
          </a:lstStyle>
          <a:p>
            <a:pPr lvl="0"/>
            <a:r>
              <a:rPr lang="en-US" dirty="0"/>
              <a:t>Click to add Title</a:t>
            </a:r>
          </a:p>
        </p:txBody>
      </p:sp>
      <p:sp>
        <p:nvSpPr>
          <p:cNvPr id="17" name="Text Placeholder 4"/>
          <p:cNvSpPr>
            <a:spLocks noGrp="1"/>
          </p:cNvSpPr>
          <p:nvPr>
            <p:ph type="body" sz="quarter" idx="12" hasCustomPrompt="1"/>
          </p:nvPr>
        </p:nvSpPr>
        <p:spPr>
          <a:xfrm>
            <a:off x="1873916" y="4926023"/>
            <a:ext cx="8444165" cy="629134"/>
          </a:xfrm>
        </p:spPr>
        <p:txBody>
          <a:bodyPr anchor="ctr">
            <a:noAutofit/>
          </a:bodyPr>
          <a:lstStyle>
            <a:lvl1pPr algn="ctr">
              <a:defRPr sz="2400">
                <a:solidFill>
                  <a:srgbClr val="002060"/>
                </a:solidFill>
              </a:defRPr>
            </a:lvl1pPr>
            <a:lvl2pPr>
              <a:defRPr/>
            </a:lvl2pPr>
          </a:lstStyle>
          <a:p>
            <a:pPr lvl="0"/>
            <a:r>
              <a:rPr lang="en-US" dirty="0"/>
              <a:t>Click to add Region or Office</a:t>
            </a:r>
          </a:p>
        </p:txBody>
      </p:sp>
      <p:sp>
        <p:nvSpPr>
          <p:cNvPr id="18" name="Text Placeholder 4"/>
          <p:cNvSpPr>
            <a:spLocks noGrp="1"/>
          </p:cNvSpPr>
          <p:nvPr>
            <p:ph type="body" sz="quarter" idx="13" hasCustomPrompt="1"/>
          </p:nvPr>
        </p:nvSpPr>
        <p:spPr>
          <a:xfrm>
            <a:off x="1873918" y="5651682"/>
            <a:ext cx="4117811" cy="629134"/>
          </a:xfrm>
        </p:spPr>
        <p:txBody>
          <a:bodyPr anchor="ctr">
            <a:noAutofit/>
          </a:bodyPr>
          <a:lstStyle>
            <a:lvl1pPr algn="ctr">
              <a:defRPr sz="2400">
                <a:solidFill>
                  <a:srgbClr val="002060"/>
                </a:solidFill>
              </a:defRPr>
            </a:lvl1pPr>
            <a:lvl2pPr>
              <a:defRPr/>
            </a:lvl2pPr>
          </a:lstStyle>
          <a:p>
            <a:pPr lvl="0"/>
            <a:r>
              <a:rPr lang="en-US" dirty="0"/>
              <a:t>Click to add phone</a:t>
            </a:r>
          </a:p>
        </p:txBody>
      </p:sp>
      <p:sp>
        <p:nvSpPr>
          <p:cNvPr id="19" name="Text Placeholder 4"/>
          <p:cNvSpPr>
            <a:spLocks noGrp="1"/>
          </p:cNvSpPr>
          <p:nvPr>
            <p:ph type="body" sz="quarter" idx="14" hasCustomPrompt="1"/>
          </p:nvPr>
        </p:nvSpPr>
        <p:spPr>
          <a:xfrm>
            <a:off x="6100012" y="5651682"/>
            <a:ext cx="4218072" cy="629134"/>
          </a:xfrm>
        </p:spPr>
        <p:txBody>
          <a:bodyPr anchor="ctr">
            <a:noAutofit/>
          </a:bodyPr>
          <a:lstStyle>
            <a:lvl1pPr algn="ctr">
              <a:defRPr sz="2400">
                <a:solidFill>
                  <a:srgbClr val="002060"/>
                </a:solidFill>
              </a:defRPr>
            </a:lvl1pPr>
            <a:lvl2pPr>
              <a:defRPr/>
            </a:lvl2pPr>
          </a:lstStyle>
          <a:p>
            <a:pPr lvl="0"/>
            <a:r>
              <a:rPr lang="en-US" dirty="0"/>
              <a:t>Click to add email</a:t>
            </a:r>
          </a:p>
        </p:txBody>
      </p:sp>
    </p:spTree>
    <p:extLst>
      <p:ext uri="{BB962C8B-B14F-4D97-AF65-F5344CB8AC3E}">
        <p14:creationId xmlns:p14="http://schemas.microsoft.com/office/powerpoint/2010/main" val="3512037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C2E44-68AB-F142-A786-B260231F91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AED5202-1930-0F4E-9E9D-777E61EBF4C1}"/>
              </a:ext>
            </a:extLst>
          </p:cNvPr>
          <p:cNvSpPr>
            <a:spLocks noGrp="1"/>
          </p:cNvSpPr>
          <p:nvPr>
            <p:ph type="body" idx="1" hasCustomPrompt="1"/>
          </p:nvPr>
        </p:nvSpPr>
        <p:spPr>
          <a:xfrm>
            <a:off x="831850" y="4589463"/>
            <a:ext cx="10515600" cy="1500187"/>
          </a:xfrm>
        </p:spPr>
        <p:txBody>
          <a:bodyPr/>
          <a:lstStyle>
            <a:lvl1pPr marL="0" indent="0">
              <a:buNone/>
              <a:defRPr sz="24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a:t>
            </a:r>
          </a:p>
        </p:txBody>
      </p:sp>
      <p:cxnSp>
        <p:nvCxnSpPr>
          <p:cNvPr id="5" name="Straight Connector 4">
            <a:extLst>
              <a:ext uri="{FF2B5EF4-FFF2-40B4-BE49-F238E27FC236}">
                <a16:creationId xmlns:a16="http://schemas.microsoft.com/office/drawing/2014/main" id="{875FDB9E-854C-7F46-94F1-31A8BDD053E2}"/>
              </a:ext>
            </a:extLst>
          </p:cNvPr>
          <p:cNvCxnSpPr>
            <a:cxnSpLocks/>
          </p:cNvCxnSpPr>
          <p:nvPr userDrawn="1"/>
        </p:nvCxnSpPr>
        <p:spPr>
          <a:xfrm>
            <a:off x="831850" y="3434862"/>
            <a:ext cx="8238" cy="1127613"/>
          </a:xfrm>
          <a:prstGeom prst="line">
            <a:avLst/>
          </a:prstGeom>
          <a:ln w="38100">
            <a:solidFill>
              <a:srgbClr val="C11A28"/>
            </a:solidFill>
          </a:ln>
        </p:spPr>
        <p:style>
          <a:lnRef idx="1">
            <a:schemeClr val="accent1"/>
          </a:lnRef>
          <a:fillRef idx="0">
            <a:schemeClr val="accent1"/>
          </a:fillRef>
          <a:effectRef idx="0">
            <a:schemeClr val="accent1"/>
          </a:effectRef>
          <a:fontRef idx="minor">
            <a:schemeClr val="tx1"/>
          </a:fontRef>
        </p:style>
      </p:cxnSp>
      <p:grpSp>
        <p:nvGrpSpPr>
          <p:cNvPr id="17" name="Group 16"/>
          <p:cNvGrpSpPr/>
          <p:nvPr userDrawn="1"/>
        </p:nvGrpSpPr>
        <p:grpSpPr>
          <a:xfrm>
            <a:off x="1" y="6341459"/>
            <a:ext cx="12192000" cy="416655"/>
            <a:chOff x="1" y="6341459"/>
            <a:chExt cx="12192000" cy="416655"/>
          </a:xfrm>
        </p:grpSpPr>
        <p:grpSp>
          <p:nvGrpSpPr>
            <p:cNvPr id="18" name="Group 17"/>
            <p:cNvGrpSpPr/>
            <p:nvPr/>
          </p:nvGrpSpPr>
          <p:grpSpPr>
            <a:xfrm>
              <a:off x="1" y="6341459"/>
              <a:ext cx="12192000" cy="370936"/>
              <a:chOff x="0" y="6271402"/>
              <a:chExt cx="12732589" cy="370936"/>
            </a:xfrm>
            <a:solidFill>
              <a:srgbClr val="002060"/>
            </a:solidFill>
          </p:grpSpPr>
          <p:sp>
            <p:nvSpPr>
              <p:cNvPr id="20" name="Rectangle 19"/>
              <p:cNvSpPr/>
              <p:nvPr/>
            </p:nvSpPr>
            <p:spPr>
              <a:xfrm>
                <a:off x="0" y="6271402"/>
                <a:ext cx="12732589" cy="37093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sp>
            <p:nvSpPr>
              <p:cNvPr id="21" name="TextBox 20"/>
              <p:cNvSpPr txBox="1"/>
              <p:nvPr/>
            </p:nvSpPr>
            <p:spPr>
              <a:xfrm>
                <a:off x="120772" y="6340410"/>
                <a:ext cx="4080293" cy="241285"/>
              </a:xfrm>
              <a:prstGeom prst="rect">
                <a:avLst/>
              </a:prstGeom>
              <a:grpFill/>
              <a:ln>
                <a:noFill/>
              </a:ln>
            </p:spPr>
            <p:txBody>
              <a:bodyPr wrap="square" lIns="0" tIns="0" rIns="0" bIns="0" rtlCol="0">
                <a:spAutoFit/>
              </a:bodyPr>
              <a:lstStyle/>
              <a:p>
                <a:pPr>
                  <a:lnSpc>
                    <a:spcPct val="120000"/>
                  </a:lnSpc>
                </a:pPr>
                <a:r>
                  <a:rPr lang="en-US" sz="1400" b="1" dirty="0">
                    <a:solidFill>
                      <a:schemeClr val="bg1">
                        <a:lumMod val="75000"/>
                      </a:schemeClr>
                    </a:solidFill>
                  </a:rPr>
                  <a:t>Coast Guard Investigative Service</a:t>
                </a:r>
              </a:p>
            </p:txBody>
          </p:sp>
        </p:grpSp>
        <p:sp>
          <p:nvSpPr>
            <p:cNvPr id="19" name="Rectangle 18"/>
            <p:cNvSpPr/>
            <p:nvPr/>
          </p:nvSpPr>
          <p:spPr>
            <a:xfrm>
              <a:off x="1" y="6712395"/>
              <a:ext cx="12192000" cy="45719"/>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grpSp>
    </p:spTree>
    <p:extLst>
      <p:ext uri="{BB962C8B-B14F-4D97-AF65-F5344CB8AC3E}">
        <p14:creationId xmlns:p14="http://schemas.microsoft.com/office/powerpoint/2010/main" val="60387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F70F5-11F6-304E-B6BC-65B4AE63A138}"/>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BC503BB-3D6A-6C47-92C3-0B27E033910E}"/>
              </a:ext>
            </a:extLst>
          </p:cNvPr>
          <p:cNvSpPr>
            <a:spLocks noGrp="1"/>
          </p:cNvSpPr>
          <p:nvPr>
            <p:ph idx="1" hasCustomPrompt="1"/>
          </p:nvPr>
        </p:nvSpPr>
        <p:spPr/>
        <p:txBody>
          <a:bodyPr/>
          <a:lstStyle>
            <a:lvl1pPr>
              <a:defRPr/>
            </a:lvl1p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465063F0-2633-4F47-9E19-FDF48202AB72}"/>
              </a:ext>
            </a:extLst>
          </p:cNvPr>
          <p:cNvCxnSpPr>
            <a:cxnSpLocks/>
          </p:cNvCxnSpPr>
          <p:nvPr userDrawn="1"/>
        </p:nvCxnSpPr>
        <p:spPr>
          <a:xfrm>
            <a:off x="486500" y="263525"/>
            <a:ext cx="0" cy="1325563"/>
          </a:xfrm>
          <a:prstGeom prst="line">
            <a:avLst/>
          </a:prstGeom>
          <a:ln w="38100">
            <a:solidFill>
              <a:srgbClr val="C11A28"/>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userDrawn="1"/>
        </p:nvGrpSpPr>
        <p:grpSpPr>
          <a:xfrm>
            <a:off x="1" y="6341459"/>
            <a:ext cx="12192000" cy="416655"/>
            <a:chOff x="1" y="6341459"/>
            <a:chExt cx="12192000" cy="416655"/>
          </a:xfrm>
        </p:grpSpPr>
        <p:grpSp>
          <p:nvGrpSpPr>
            <p:cNvPr id="9" name="Group 8"/>
            <p:cNvGrpSpPr/>
            <p:nvPr/>
          </p:nvGrpSpPr>
          <p:grpSpPr>
            <a:xfrm>
              <a:off x="1" y="6341459"/>
              <a:ext cx="12192000" cy="370936"/>
              <a:chOff x="0" y="6271402"/>
              <a:chExt cx="12732589" cy="370936"/>
            </a:xfrm>
            <a:solidFill>
              <a:srgbClr val="002060"/>
            </a:solidFill>
          </p:grpSpPr>
          <p:sp>
            <p:nvSpPr>
              <p:cNvPr id="11" name="Rectangle 10"/>
              <p:cNvSpPr/>
              <p:nvPr/>
            </p:nvSpPr>
            <p:spPr>
              <a:xfrm>
                <a:off x="0" y="6271402"/>
                <a:ext cx="12732589" cy="37093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sp>
            <p:nvSpPr>
              <p:cNvPr id="12" name="TextBox 11"/>
              <p:cNvSpPr txBox="1"/>
              <p:nvPr/>
            </p:nvSpPr>
            <p:spPr>
              <a:xfrm>
                <a:off x="120772" y="6340410"/>
                <a:ext cx="4080293" cy="241285"/>
              </a:xfrm>
              <a:prstGeom prst="rect">
                <a:avLst/>
              </a:prstGeom>
              <a:grpFill/>
              <a:ln>
                <a:noFill/>
              </a:ln>
            </p:spPr>
            <p:txBody>
              <a:bodyPr wrap="square" lIns="0" tIns="0" rIns="0" bIns="0" rtlCol="0">
                <a:spAutoFit/>
              </a:bodyPr>
              <a:lstStyle/>
              <a:p>
                <a:pPr>
                  <a:lnSpc>
                    <a:spcPct val="120000"/>
                  </a:lnSpc>
                </a:pPr>
                <a:r>
                  <a:rPr lang="en-US" sz="1400" b="1" dirty="0">
                    <a:solidFill>
                      <a:schemeClr val="bg1">
                        <a:lumMod val="75000"/>
                      </a:schemeClr>
                    </a:solidFill>
                  </a:rPr>
                  <a:t>Coast Guard Investigative Service</a:t>
                </a:r>
              </a:p>
            </p:txBody>
          </p:sp>
        </p:grpSp>
        <p:sp>
          <p:nvSpPr>
            <p:cNvPr id="10" name="Rectangle 9"/>
            <p:cNvSpPr/>
            <p:nvPr/>
          </p:nvSpPr>
          <p:spPr>
            <a:xfrm>
              <a:off x="1" y="6712395"/>
              <a:ext cx="12192000" cy="45719"/>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grpSp>
    </p:spTree>
    <p:extLst>
      <p:ext uri="{BB962C8B-B14F-4D97-AF65-F5344CB8AC3E}">
        <p14:creationId xmlns:p14="http://schemas.microsoft.com/office/powerpoint/2010/main" val="3741957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B6658-51C3-F742-A6B5-1B29CAC4BD7E}"/>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499B631-6591-D645-9A21-C2858AE892D4}"/>
              </a:ext>
            </a:extLst>
          </p:cNvPr>
          <p:cNvSpPr>
            <a:spLocks noGrp="1"/>
          </p:cNvSpPr>
          <p:nvPr>
            <p:ph idx="1" hasCustomPrompt="1"/>
          </p:nvPr>
        </p:nvSpPr>
        <p:spPr>
          <a:solidFill>
            <a:schemeClr val="bg1">
              <a:lumMod val="95000"/>
            </a:schemeClr>
          </a:solidFill>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5" name="Straight Connector 4">
            <a:extLst>
              <a:ext uri="{FF2B5EF4-FFF2-40B4-BE49-F238E27FC236}">
                <a16:creationId xmlns:a16="http://schemas.microsoft.com/office/drawing/2014/main" id="{465063F0-2633-4F47-9E19-FDF48202AB72}"/>
              </a:ext>
            </a:extLst>
          </p:cNvPr>
          <p:cNvCxnSpPr>
            <a:cxnSpLocks/>
          </p:cNvCxnSpPr>
          <p:nvPr userDrawn="1"/>
        </p:nvCxnSpPr>
        <p:spPr>
          <a:xfrm>
            <a:off x="486500" y="263525"/>
            <a:ext cx="0" cy="1325563"/>
          </a:xfrm>
          <a:prstGeom prst="line">
            <a:avLst/>
          </a:prstGeom>
          <a:ln w="38100">
            <a:solidFill>
              <a:srgbClr val="C11A28"/>
            </a:solidFill>
          </a:ln>
        </p:spPr>
        <p:style>
          <a:lnRef idx="1">
            <a:schemeClr val="accent1"/>
          </a:lnRef>
          <a:fillRef idx="0">
            <a:schemeClr val="accent1"/>
          </a:fillRef>
          <a:effectRef idx="0">
            <a:schemeClr val="accent1"/>
          </a:effectRef>
          <a:fontRef idx="minor">
            <a:schemeClr val="tx1"/>
          </a:fontRef>
        </p:style>
      </p:cxnSp>
      <p:grpSp>
        <p:nvGrpSpPr>
          <p:cNvPr id="12" name="Group 11"/>
          <p:cNvGrpSpPr/>
          <p:nvPr userDrawn="1"/>
        </p:nvGrpSpPr>
        <p:grpSpPr>
          <a:xfrm>
            <a:off x="1" y="6341459"/>
            <a:ext cx="12192000" cy="416655"/>
            <a:chOff x="1" y="6341459"/>
            <a:chExt cx="12192000" cy="416655"/>
          </a:xfrm>
        </p:grpSpPr>
        <p:grpSp>
          <p:nvGrpSpPr>
            <p:cNvPr id="13" name="Group 12"/>
            <p:cNvGrpSpPr/>
            <p:nvPr/>
          </p:nvGrpSpPr>
          <p:grpSpPr>
            <a:xfrm>
              <a:off x="1" y="6341459"/>
              <a:ext cx="12192000" cy="370936"/>
              <a:chOff x="0" y="6271402"/>
              <a:chExt cx="12732589" cy="370936"/>
            </a:xfrm>
            <a:solidFill>
              <a:srgbClr val="002060"/>
            </a:solidFill>
          </p:grpSpPr>
          <p:sp>
            <p:nvSpPr>
              <p:cNvPr id="15" name="Rectangle 14"/>
              <p:cNvSpPr/>
              <p:nvPr/>
            </p:nvSpPr>
            <p:spPr>
              <a:xfrm>
                <a:off x="0" y="6271402"/>
                <a:ext cx="12732589" cy="37093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sp>
            <p:nvSpPr>
              <p:cNvPr id="16" name="TextBox 15"/>
              <p:cNvSpPr txBox="1"/>
              <p:nvPr/>
            </p:nvSpPr>
            <p:spPr>
              <a:xfrm>
                <a:off x="120772" y="6340410"/>
                <a:ext cx="4080293" cy="241285"/>
              </a:xfrm>
              <a:prstGeom prst="rect">
                <a:avLst/>
              </a:prstGeom>
              <a:grpFill/>
              <a:ln>
                <a:noFill/>
              </a:ln>
            </p:spPr>
            <p:txBody>
              <a:bodyPr wrap="square" lIns="0" tIns="0" rIns="0" bIns="0" rtlCol="0">
                <a:spAutoFit/>
              </a:bodyPr>
              <a:lstStyle/>
              <a:p>
                <a:pPr>
                  <a:lnSpc>
                    <a:spcPct val="120000"/>
                  </a:lnSpc>
                </a:pPr>
                <a:r>
                  <a:rPr lang="en-US" sz="1400" b="1" dirty="0">
                    <a:solidFill>
                      <a:schemeClr val="bg1">
                        <a:lumMod val="75000"/>
                      </a:schemeClr>
                    </a:solidFill>
                  </a:rPr>
                  <a:t>Coast Guard Investigative Service</a:t>
                </a:r>
              </a:p>
            </p:txBody>
          </p:sp>
        </p:grpSp>
        <p:sp>
          <p:nvSpPr>
            <p:cNvPr id="14" name="Rectangle 13"/>
            <p:cNvSpPr/>
            <p:nvPr/>
          </p:nvSpPr>
          <p:spPr>
            <a:xfrm>
              <a:off x="1" y="6712395"/>
              <a:ext cx="12192000" cy="45719"/>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grpSp>
    </p:spTree>
    <p:extLst>
      <p:ext uri="{BB962C8B-B14F-4D97-AF65-F5344CB8AC3E}">
        <p14:creationId xmlns:p14="http://schemas.microsoft.com/office/powerpoint/2010/main" val="3384377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106E0-7AAB-DD45-BC06-86165F4799F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540C415-88A3-D44E-B2BE-90497050F2CE}"/>
              </a:ext>
            </a:extLst>
          </p:cNvPr>
          <p:cNvSpPr>
            <a:spLocks noGrp="1"/>
          </p:cNvSpPr>
          <p:nvPr>
            <p:ph sz="half" idx="1" hasCustomPrompt="1"/>
          </p:nvPr>
        </p:nvSpPr>
        <p:spPr>
          <a:xfrm>
            <a:off x="486500" y="1797050"/>
            <a:ext cx="5181600" cy="4351338"/>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4F64A86-597F-6944-974B-853F542FD0F6}"/>
              </a:ext>
            </a:extLst>
          </p:cNvPr>
          <p:cNvSpPr>
            <a:spLocks noGrp="1"/>
          </p:cNvSpPr>
          <p:nvPr>
            <p:ph sz="half" idx="2" hasCustomPrompt="1"/>
          </p:nvPr>
        </p:nvSpPr>
        <p:spPr>
          <a:xfrm>
            <a:off x="5820500" y="1797050"/>
            <a:ext cx="5181600" cy="4351338"/>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465063F0-2633-4F47-9E19-FDF48202AB72}"/>
              </a:ext>
            </a:extLst>
          </p:cNvPr>
          <p:cNvCxnSpPr>
            <a:cxnSpLocks/>
          </p:cNvCxnSpPr>
          <p:nvPr userDrawn="1"/>
        </p:nvCxnSpPr>
        <p:spPr>
          <a:xfrm>
            <a:off x="486500" y="263525"/>
            <a:ext cx="0" cy="1325563"/>
          </a:xfrm>
          <a:prstGeom prst="line">
            <a:avLst/>
          </a:prstGeom>
          <a:ln w="38100">
            <a:solidFill>
              <a:srgbClr val="C11A28"/>
            </a:solidFill>
          </a:ln>
        </p:spPr>
        <p:style>
          <a:lnRef idx="1">
            <a:schemeClr val="accent1"/>
          </a:lnRef>
          <a:fillRef idx="0">
            <a:schemeClr val="accent1"/>
          </a:fillRef>
          <a:effectRef idx="0">
            <a:schemeClr val="accent1"/>
          </a:effectRef>
          <a:fontRef idx="minor">
            <a:schemeClr val="tx1"/>
          </a:fontRef>
        </p:style>
      </p:cxnSp>
      <p:grpSp>
        <p:nvGrpSpPr>
          <p:cNvPr id="19" name="Group 18"/>
          <p:cNvGrpSpPr/>
          <p:nvPr userDrawn="1"/>
        </p:nvGrpSpPr>
        <p:grpSpPr>
          <a:xfrm>
            <a:off x="1" y="6341459"/>
            <a:ext cx="12192000" cy="416655"/>
            <a:chOff x="1" y="6341459"/>
            <a:chExt cx="12192000" cy="416655"/>
          </a:xfrm>
        </p:grpSpPr>
        <p:grpSp>
          <p:nvGrpSpPr>
            <p:cNvPr id="20" name="Group 19"/>
            <p:cNvGrpSpPr/>
            <p:nvPr/>
          </p:nvGrpSpPr>
          <p:grpSpPr>
            <a:xfrm>
              <a:off x="1" y="6341459"/>
              <a:ext cx="12192000" cy="370936"/>
              <a:chOff x="0" y="6271402"/>
              <a:chExt cx="12732589" cy="370936"/>
            </a:xfrm>
            <a:solidFill>
              <a:srgbClr val="002060"/>
            </a:solidFill>
          </p:grpSpPr>
          <p:sp>
            <p:nvSpPr>
              <p:cNvPr id="22" name="Rectangle 21"/>
              <p:cNvSpPr/>
              <p:nvPr/>
            </p:nvSpPr>
            <p:spPr>
              <a:xfrm>
                <a:off x="0" y="6271402"/>
                <a:ext cx="12732589" cy="37093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sp>
            <p:nvSpPr>
              <p:cNvPr id="23" name="TextBox 22"/>
              <p:cNvSpPr txBox="1"/>
              <p:nvPr/>
            </p:nvSpPr>
            <p:spPr>
              <a:xfrm>
                <a:off x="120772" y="6340410"/>
                <a:ext cx="4080293" cy="241285"/>
              </a:xfrm>
              <a:prstGeom prst="rect">
                <a:avLst/>
              </a:prstGeom>
              <a:grpFill/>
              <a:ln>
                <a:noFill/>
              </a:ln>
            </p:spPr>
            <p:txBody>
              <a:bodyPr wrap="square" lIns="0" tIns="0" rIns="0" bIns="0" rtlCol="0">
                <a:spAutoFit/>
              </a:bodyPr>
              <a:lstStyle/>
              <a:p>
                <a:pPr>
                  <a:lnSpc>
                    <a:spcPct val="120000"/>
                  </a:lnSpc>
                </a:pPr>
                <a:r>
                  <a:rPr lang="en-US" sz="1400" b="1" dirty="0">
                    <a:solidFill>
                      <a:schemeClr val="bg1">
                        <a:lumMod val="75000"/>
                      </a:schemeClr>
                    </a:solidFill>
                  </a:rPr>
                  <a:t>Coast Guard Investigative Service</a:t>
                </a:r>
              </a:p>
            </p:txBody>
          </p:sp>
        </p:grpSp>
        <p:sp>
          <p:nvSpPr>
            <p:cNvPr id="21" name="Rectangle 20"/>
            <p:cNvSpPr/>
            <p:nvPr/>
          </p:nvSpPr>
          <p:spPr>
            <a:xfrm>
              <a:off x="1" y="6712395"/>
              <a:ext cx="12192000" cy="45719"/>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grpSp>
    </p:spTree>
    <p:extLst>
      <p:ext uri="{BB962C8B-B14F-4D97-AF65-F5344CB8AC3E}">
        <p14:creationId xmlns:p14="http://schemas.microsoft.com/office/powerpoint/2010/main" val="440585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106E0-7AAB-DD45-BC06-86165F4799F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540C415-88A3-D44E-B2BE-90497050F2CE}"/>
              </a:ext>
            </a:extLst>
          </p:cNvPr>
          <p:cNvSpPr>
            <a:spLocks noGrp="1"/>
          </p:cNvSpPr>
          <p:nvPr>
            <p:ph sz="half" idx="1" hasCustomPrompt="1"/>
          </p:nvPr>
        </p:nvSpPr>
        <p:spPr>
          <a:xfrm>
            <a:off x="508000" y="1797050"/>
            <a:ext cx="3683000" cy="4351338"/>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4F64A86-597F-6944-974B-853F542FD0F6}"/>
              </a:ext>
            </a:extLst>
          </p:cNvPr>
          <p:cNvSpPr>
            <a:spLocks noGrp="1"/>
          </p:cNvSpPr>
          <p:nvPr>
            <p:ph sz="half" idx="2" hasCustomPrompt="1"/>
          </p:nvPr>
        </p:nvSpPr>
        <p:spPr>
          <a:xfrm>
            <a:off x="4495800" y="1825625"/>
            <a:ext cx="6527800" cy="4351338"/>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a:extLst>
              <a:ext uri="{FF2B5EF4-FFF2-40B4-BE49-F238E27FC236}">
                <a16:creationId xmlns:a16="http://schemas.microsoft.com/office/drawing/2014/main" id="{465063F0-2633-4F47-9E19-FDF48202AB72}"/>
              </a:ext>
            </a:extLst>
          </p:cNvPr>
          <p:cNvCxnSpPr>
            <a:cxnSpLocks/>
          </p:cNvCxnSpPr>
          <p:nvPr userDrawn="1"/>
        </p:nvCxnSpPr>
        <p:spPr>
          <a:xfrm>
            <a:off x="486500" y="263525"/>
            <a:ext cx="0" cy="1325563"/>
          </a:xfrm>
          <a:prstGeom prst="line">
            <a:avLst/>
          </a:prstGeom>
          <a:ln w="38100">
            <a:solidFill>
              <a:srgbClr val="C11A28"/>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userDrawn="1"/>
        </p:nvGrpSpPr>
        <p:grpSpPr>
          <a:xfrm>
            <a:off x="1" y="6341459"/>
            <a:ext cx="12192000" cy="416655"/>
            <a:chOff x="1" y="6341459"/>
            <a:chExt cx="12192000" cy="416655"/>
          </a:xfrm>
        </p:grpSpPr>
        <p:grpSp>
          <p:nvGrpSpPr>
            <p:cNvPr id="14" name="Group 13"/>
            <p:cNvGrpSpPr/>
            <p:nvPr/>
          </p:nvGrpSpPr>
          <p:grpSpPr>
            <a:xfrm>
              <a:off x="1" y="6341459"/>
              <a:ext cx="12192000" cy="370936"/>
              <a:chOff x="0" y="6271402"/>
              <a:chExt cx="12732589" cy="370936"/>
            </a:xfrm>
            <a:solidFill>
              <a:srgbClr val="002060"/>
            </a:solidFill>
          </p:grpSpPr>
          <p:sp>
            <p:nvSpPr>
              <p:cNvPr id="16" name="Rectangle 15"/>
              <p:cNvSpPr/>
              <p:nvPr/>
            </p:nvSpPr>
            <p:spPr>
              <a:xfrm>
                <a:off x="0" y="6271402"/>
                <a:ext cx="12732589" cy="37093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sp>
            <p:nvSpPr>
              <p:cNvPr id="17" name="TextBox 16"/>
              <p:cNvSpPr txBox="1"/>
              <p:nvPr/>
            </p:nvSpPr>
            <p:spPr>
              <a:xfrm>
                <a:off x="120772" y="6340410"/>
                <a:ext cx="4080293" cy="241285"/>
              </a:xfrm>
              <a:prstGeom prst="rect">
                <a:avLst/>
              </a:prstGeom>
              <a:grpFill/>
              <a:ln>
                <a:noFill/>
              </a:ln>
            </p:spPr>
            <p:txBody>
              <a:bodyPr wrap="square" lIns="0" tIns="0" rIns="0" bIns="0" rtlCol="0">
                <a:spAutoFit/>
              </a:bodyPr>
              <a:lstStyle/>
              <a:p>
                <a:pPr>
                  <a:lnSpc>
                    <a:spcPct val="120000"/>
                  </a:lnSpc>
                </a:pPr>
                <a:r>
                  <a:rPr lang="en-US" sz="1400" b="1" dirty="0">
                    <a:solidFill>
                      <a:schemeClr val="bg1">
                        <a:lumMod val="75000"/>
                      </a:schemeClr>
                    </a:solidFill>
                  </a:rPr>
                  <a:t>Coast Guard Investigative Service</a:t>
                </a:r>
              </a:p>
            </p:txBody>
          </p:sp>
        </p:grpSp>
        <p:sp>
          <p:nvSpPr>
            <p:cNvPr id="15" name="Rectangle 14"/>
            <p:cNvSpPr/>
            <p:nvPr/>
          </p:nvSpPr>
          <p:spPr>
            <a:xfrm>
              <a:off x="1" y="6712395"/>
              <a:ext cx="12192000" cy="45719"/>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grpSp>
    </p:spTree>
    <p:extLst>
      <p:ext uri="{BB962C8B-B14F-4D97-AF65-F5344CB8AC3E}">
        <p14:creationId xmlns:p14="http://schemas.microsoft.com/office/powerpoint/2010/main" val="604322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106E0-7AAB-DD45-BC06-86165F4799F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540C415-88A3-D44E-B2BE-90497050F2CE}"/>
              </a:ext>
            </a:extLst>
          </p:cNvPr>
          <p:cNvSpPr>
            <a:spLocks noGrp="1"/>
          </p:cNvSpPr>
          <p:nvPr>
            <p:ph sz="half" idx="1" hasCustomPrompt="1"/>
          </p:nvPr>
        </p:nvSpPr>
        <p:spPr>
          <a:xfrm>
            <a:off x="7340600" y="1825625"/>
            <a:ext cx="3683000" cy="4351338"/>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4F64A86-597F-6944-974B-853F542FD0F6}"/>
              </a:ext>
            </a:extLst>
          </p:cNvPr>
          <p:cNvSpPr>
            <a:spLocks noGrp="1"/>
          </p:cNvSpPr>
          <p:nvPr>
            <p:ph sz="half" idx="2" hasCustomPrompt="1"/>
          </p:nvPr>
        </p:nvSpPr>
        <p:spPr>
          <a:xfrm>
            <a:off x="486500" y="1825625"/>
            <a:ext cx="6527800" cy="4351338"/>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a:extLst>
              <a:ext uri="{FF2B5EF4-FFF2-40B4-BE49-F238E27FC236}">
                <a16:creationId xmlns:a16="http://schemas.microsoft.com/office/drawing/2014/main" id="{465063F0-2633-4F47-9E19-FDF48202AB72}"/>
              </a:ext>
            </a:extLst>
          </p:cNvPr>
          <p:cNvCxnSpPr>
            <a:cxnSpLocks/>
          </p:cNvCxnSpPr>
          <p:nvPr userDrawn="1"/>
        </p:nvCxnSpPr>
        <p:spPr>
          <a:xfrm>
            <a:off x="486500" y="263525"/>
            <a:ext cx="0" cy="1325563"/>
          </a:xfrm>
          <a:prstGeom prst="line">
            <a:avLst/>
          </a:prstGeom>
          <a:ln w="38100">
            <a:solidFill>
              <a:srgbClr val="C11A28"/>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userDrawn="1"/>
        </p:nvGrpSpPr>
        <p:grpSpPr>
          <a:xfrm>
            <a:off x="1" y="6341459"/>
            <a:ext cx="12192000" cy="416655"/>
            <a:chOff x="1" y="6341459"/>
            <a:chExt cx="12192000" cy="416655"/>
          </a:xfrm>
        </p:grpSpPr>
        <p:grpSp>
          <p:nvGrpSpPr>
            <p:cNvPr id="14" name="Group 13"/>
            <p:cNvGrpSpPr/>
            <p:nvPr/>
          </p:nvGrpSpPr>
          <p:grpSpPr>
            <a:xfrm>
              <a:off x="1" y="6341459"/>
              <a:ext cx="12192000" cy="370936"/>
              <a:chOff x="0" y="6271402"/>
              <a:chExt cx="12732589" cy="370936"/>
            </a:xfrm>
            <a:solidFill>
              <a:srgbClr val="002060"/>
            </a:solidFill>
          </p:grpSpPr>
          <p:sp>
            <p:nvSpPr>
              <p:cNvPr id="16" name="Rectangle 15"/>
              <p:cNvSpPr/>
              <p:nvPr/>
            </p:nvSpPr>
            <p:spPr>
              <a:xfrm>
                <a:off x="0" y="6271402"/>
                <a:ext cx="12732589" cy="37093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sp>
            <p:nvSpPr>
              <p:cNvPr id="17" name="TextBox 16"/>
              <p:cNvSpPr txBox="1"/>
              <p:nvPr/>
            </p:nvSpPr>
            <p:spPr>
              <a:xfrm>
                <a:off x="120772" y="6340410"/>
                <a:ext cx="4080293" cy="241285"/>
              </a:xfrm>
              <a:prstGeom prst="rect">
                <a:avLst/>
              </a:prstGeom>
              <a:grpFill/>
              <a:ln>
                <a:noFill/>
              </a:ln>
            </p:spPr>
            <p:txBody>
              <a:bodyPr wrap="square" lIns="0" tIns="0" rIns="0" bIns="0" rtlCol="0">
                <a:spAutoFit/>
              </a:bodyPr>
              <a:lstStyle/>
              <a:p>
                <a:pPr>
                  <a:lnSpc>
                    <a:spcPct val="120000"/>
                  </a:lnSpc>
                </a:pPr>
                <a:r>
                  <a:rPr lang="en-US" sz="1400" b="1" dirty="0">
                    <a:solidFill>
                      <a:schemeClr val="bg1">
                        <a:lumMod val="75000"/>
                      </a:schemeClr>
                    </a:solidFill>
                  </a:rPr>
                  <a:t>Coast Guard Investigative Service</a:t>
                </a:r>
              </a:p>
            </p:txBody>
          </p:sp>
        </p:grpSp>
        <p:sp>
          <p:nvSpPr>
            <p:cNvPr id="15" name="Rectangle 14"/>
            <p:cNvSpPr/>
            <p:nvPr/>
          </p:nvSpPr>
          <p:spPr>
            <a:xfrm>
              <a:off x="1" y="6712395"/>
              <a:ext cx="12192000" cy="45719"/>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grpSp>
    </p:spTree>
    <p:extLst>
      <p:ext uri="{BB962C8B-B14F-4D97-AF65-F5344CB8AC3E}">
        <p14:creationId xmlns:p14="http://schemas.microsoft.com/office/powerpoint/2010/main" val="1521046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4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106E0-7AAB-DD45-BC06-86165F4799F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540C415-88A3-D44E-B2BE-90497050F2CE}"/>
              </a:ext>
            </a:extLst>
          </p:cNvPr>
          <p:cNvSpPr>
            <a:spLocks noGrp="1"/>
          </p:cNvSpPr>
          <p:nvPr>
            <p:ph sz="half" idx="1" hasCustomPrompt="1"/>
          </p:nvPr>
        </p:nvSpPr>
        <p:spPr>
          <a:xfrm>
            <a:off x="7340600" y="1825625"/>
            <a:ext cx="3683000" cy="4351338"/>
          </a:xfrm>
          <a:solidFill>
            <a:schemeClr val="bg1">
              <a:lumMod val="95000"/>
            </a:schemeClr>
          </a:solidFill>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4F64A86-597F-6944-974B-853F542FD0F6}"/>
              </a:ext>
            </a:extLst>
          </p:cNvPr>
          <p:cNvSpPr>
            <a:spLocks noGrp="1"/>
          </p:cNvSpPr>
          <p:nvPr>
            <p:ph sz="half" idx="2" hasCustomPrompt="1"/>
          </p:nvPr>
        </p:nvSpPr>
        <p:spPr>
          <a:xfrm>
            <a:off x="486500" y="1825625"/>
            <a:ext cx="6527800" cy="4351338"/>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a:extLst>
              <a:ext uri="{FF2B5EF4-FFF2-40B4-BE49-F238E27FC236}">
                <a16:creationId xmlns:a16="http://schemas.microsoft.com/office/drawing/2014/main" id="{465063F0-2633-4F47-9E19-FDF48202AB72}"/>
              </a:ext>
            </a:extLst>
          </p:cNvPr>
          <p:cNvCxnSpPr>
            <a:cxnSpLocks/>
          </p:cNvCxnSpPr>
          <p:nvPr userDrawn="1"/>
        </p:nvCxnSpPr>
        <p:spPr>
          <a:xfrm>
            <a:off x="486500" y="263525"/>
            <a:ext cx="0" cy="1325563"/>
          </a:xfrm>
          <a:prstGeom prst="line">
            <a:avLst/>
          </a:prstGeom>
          <a:ln w="38100">
            <a:solidFill>
              <a:srgbClr val="C11A28"/>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userDrawn="1"/>
        </p:nvGrpSpPr>
        <p:grpSpPr>
          <a:xfrm>
            <a:off x="1" y="6341459"/>
            <a:ext cx="12192000" cy="416655"/>
            <a:chOff x="1" y="6341459"/>
            <a:chExt cx="12192000" cy="416655"/>
          </a:xfrm>
        </p:grpSpPr>
        <p:grpSp>
          <p:nvGrpSpPr>
            <p:cNvPr id="14" name="Group 13"/>
            <p:cNvGrpSpPr/>
            <p:nvPr/>
          </p:nvGrpSpPr>
          <p:grpSpPr>
            <a:xfrm>
              <a:off x="1" y="6341459"/>
              <a:ext cx="12192000" cy="370936"/>
              <a:chOff x="0" y="6271402"/>
              <a:chExt cx="12732589" cy="370936"/>
            </a:xfrm>
            <a:solidFill>
              <a:srgbClr val="002060"/>
            </a:solidFill>
          </p:grpSpPr>
          <p:sp>
            <p:nvSpPr>
              <p:cNvPr id="16" name="Rectangle 15"/>
              <p:cNvSpPr/>
              <p:nvPr/>
            </p:nvSpPr>
            <p:spPr>
              <a:xfrm>
                <a:off x="0" y="6271402"/>
                <a:ext cx="12732589" cy="37093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sp>
            <p:nvSpPr>
              <p:cNvPr id="17" name="TextBox 16"/>
              <p:cNvSpPr txBox="1"/>
              <p:nvPr/>
            </p:nvSpPr>
            <p:spPr>
              <a:xfrm>
                <a:off x="120772" y="6340410"/>
                <a:ext cx="4080293" cy="241285"/>
              </a:xfrm>
              <a:prstGeom prst="rect">
                <a:avLst/>
              </a:prstGeom>
              <a:grpFill/>
              <a:ln>
                <a:noFill/>
              </a:ln>
            </p:spPr>
            <p:txBody>
              <a:bodyPr wrap="square" lIns="0" tIns="0" rIns="0" bIns="0" rtlCol="0">
                <a:spAutoFit/>
              </a:bodyPr>
              <a:lstStyle/>
              <a:p>
                <a:pPr>
                  <a:lnSpc>
                    <a:spcPct val="120000"/>
                  </a:lnSpc>
                </a:pPr>
                <a:r>
                  <a:rPr lang="en-US" sz="1400" b="1" dirty="0">
                    <a:solidFill>
                      <a:schemeClr val="bg1">
                        <a:lumMod val="75000"/>
                      </a:schemeClr>
                    </a:solidFill>
                  </a:rPr>
                  <a:t>Coast Guard Investigative Service</a:t>
                </a:r>
              </a:p>
            </p:txBody>
          </p:sp>
        </p:grpSp>
        <p:sp>
          <p:nvSpPr>
            <p:cNvPr id="15" name="Rectangle 14"/>
            <p:cNvSpPr/>
            <p:nvPr/>
          </p:nvSpPr>
          <p:spPr>
            <a:xfrm>
              <a:off x="1" y="6712395"/>
              <a:ext cx="12192000" cy="45719"/>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grpSp>
    </p:spTree>
    <p:extLst>
      <p:ext uri="{BB962C8B-B14F-4D97-AF65-F5344CB8AC3E}">
        <p14:creationId xmlns:p14="http://schemas.microsoft.com/office/powerpoint/2010/main" val="2219373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3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106E0-7AAB-DD45-BC06-86165F4799F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540C415-88A3-D44E-B2BE-90497050F2CE}"/>
              </a:ext>
            </a:extLst>
          </p:cNvPr>
          <p:cNvSpPr>
            <a:spLocks noGrp="1"/>
          </p:cNvSpPr>
          <p:nvPr>
            <p:ph sz="half" idx="1" hasCustomPrompt="1"/>
          </p:nvPr>
        </p:nvSpPr>
        <p:spPr>
          <a:xfrm>
            <a:off x="7340600" y="1825625"/>
            <a:ext cx="3683000" cy="4351338"/>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4F64A86-597F-6944-974B-853F542FD0F6}"/>
              </a:ext>
            </a:extLst>
          </p:cNvPr>
          <p:cNvSpPr>
            <a:spLocks noGrp="1"/>
          </p:cNvSpPr>
          <p:nvPr>
            <p:ph sz="half" idx="2" hasCustomPrompt="1"/>
          </p:nvPr>
        </p:nvSpPr>
        <p:spPr>
          <a:xfrm>
            <a:off x="486500" y="1825625"/>
            <a:ext cx="6527800" cy="4351338"/>
          </a:xfrm>
          <a:solidFill>
            <a:schemeClr val="bg1">
              <a:lumMod val="95000"/>
            </a:schemeClr>
          </a:solidFill>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a:extLst>
              <a:ext uri="{FF2B5EF4-FFF2-40B4-BE49-F238E27FC236}">
                <a16:creationId xmlns:a16="http://schemas.microsoft.com/office/drawing/2014/main" id="{465063F0-2633-4F47-9E19-FDF48202AB72}"/>
              </a:ext>
            </a:extLst>
          </p:cNvPr>
          <p:cNvCxnSpPr>
            <a:cxnSpLocks/>
          </p:cNvCxnSpPr>
          <p:nvPr userDrawn="1"/>
        </p:nvCxnSpPr>
        <p:spPr>
          <a:xfrm>
            <a:off x="486500" y="263525"/>
            <a:ext cx="0" cy="1325563"/>
          </a:xfrm>
          <a:prstGeom prst="line">
            <a:avLst/>
          </a:prstGeom>
          <a:ln w="38100">
            <a:solidFill>
              <a:srgbClr val="C11A28"/>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userDrawn="1"/>
        </p:nvGrpSpPr>
        <p:grpSpPr>
          <a:xfrm>
            <a:off x="1" y="6341459"/>
            <a:ext cx="12192000" cy="416655"/>
            <a:chOff x="1" y="6341459"/>
            <a:chExt cx="12192000" cy="416655"/>
          </a:xfrm>
        </p:grpSpPr>
        <p:grpSp>
          <p:nvGrpSpPr>
            <p:cNvPr id="14" name="Group 13"/>
            <p:cNvGrpSpPr/>
            <p:nvPr/>
          </p:nvGrpSpPr>
          <p:grpSpPr>
            <a:xfrm>
              <a:off x="1" y="6341459"/>
              <a:ext cx="12192000" cy="370936"/>
              <a:chOff x="0" y="6271402"/>
              <a:chExt cx="12732589" cy="370936"/>
            </a:xfrm>
            <a:solidFill>
              <a:srgbClr val="002060"/>
            </a:solidFill>
          </p:grpSpPr>
          <p:sp>
            <p:nvSpPr>
              <p:cNvPr id="16" name="Rectangle 15"/>
              <p:cNvSpPr/>
              <p:nvPr/>
            </p:nvSpPr>
            <p:spPr>
              <a:xfrm>
                <a:off x="0" y="6271402"/>
                <a:ext cx="12732589" cy="37093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sp>
            <p:nvSpPr>
              <p:cNvPr id="17" name="TextBox 16"/>
              <p:cNvSpPr txBox="1"/>
              <p:nvPr/>
            </p:nvSpPr>
            <p:spPr>
              <a:xfrm>
                <a:off x="120772" y="6340410"/>
                <a:ext cx="4080293" cy="241285"/>
              </a:xfrm>
              <a:prstGeom prst="rect">
                <a:avLst/>
              </a:prstGeom>
              <a:grpFill/>
              <a:ln>
                <a:noFill/>
              </a:ln>
            </p:spPr>
            <p:txBody>
              <a:bodyPr wrap="square" lIns="0" tIns="0" rIns="0" bIns="0" rtlCol="0">
                <a:spAutoFit/>
              </a:bodyPr>
              <a:lstStyle/>
              <a:p>
                <a:pPr>
                  <a:lnSpc>
                    <a:spcPct val="120000"/>
                  </a:lnSpc>
                </a:pPr>
                <a:r>
                  <a:rPr lang="en-US" sz="1400" b="1" dirty="0">
                    <a:solidFill>
                      <a:schemeClr val="bg1">
                        <a:lumMod val="75000"/>
                      </a:schemeClr>
                    </a:solidFill>
                  </a:rPr>
                  <a:t>Coast Guard Investigative Service</a:t>
                </a:r>
              </a:p>
            </p:txBody>
          </p:sp>
        </p:grpSp>
        <p:sp>
          <p:nvSpPr>
            <p:cNvPr id="15" name="Rectangle 14"/>
            <p:cNvSpPr/>
            <p:nvPr/>
          </p:nvSpPr>
          <p:spPr>
            <a:xfrm>
              <a:off x="1" y="6712395"/>
              <a:ext cx="12192000" cy="45719"/>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grpSp>
    </p:spTree>
    <p:extLst>
      <p:ext uri="{BB962C8B-B14F-4D97-AF65-F5344CB8AC3E}">
        <p14:creationId xmlns:p14="http://schemas.microsoft.com/office/powerpoint/2010/main" val="1525497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6837A3-8A75-764C-B806-B1C60E15A825}"/>
              </a:ext>
            </a:extLst>
          </p:cNvPr>
          <p:cNvSpPr>
            <a:spLocks noGrp="1"/>
          </p:cNvSpPr>
          <p:nvPr>
            <p:ph type="title"/>
          </p:nvPr>
        </p:nvSpPr>
        <p:spPr>
          <a:xfrm>
            <a:off x="508000" y="263525"/>
            <a:ext cx="10515600" cy="1325563"/>
          </a:xfrm>
          <a:prstGeom prst="rect">
            <a:avLst/>
          </a:prstGeom>
        </p:spPr>
        <p:txBody>
          <a:bodyPr vert="horz" lIns="91440" tIns="45720" rIns="91440" bIns="45720" rtlCol="0" anchor="ctr">
            <a:normAutofit/>
          </a:bodyPr>
          <a:lstStyle/>
          <a:p>
            <a:r>
              <a:rPr lang="en-US" dirty="0"/>
              <a:t>Click to edit</a:t>
            </a:r>
          </a:p>
        </p:txBody>
      </p:sp>
      <p:sp>
        <p:nvSpPr>
          <p:cNvPr id="3" name="Text Placeholder 2">
            <a:extLst>
              <a:ext uri="{FF2B5EF4-FFF2-40B4-BE49-F238E27FC236}">
                <a16:creationId xmlns:a16="http://schemas.microsoft.com/office/drawing/2014/main" id="{171AE9E9-90A1-924C-ADF9-695BDE782238}"/>
              </a:ext>
            </a:extLst>
          </p:cNvPr>
          <p:cNvSpPr>
            <a:spLocks noGrp="1"/>
          </p:cNvSpPr>
          <p:nvPr>
            <p:ph type="body" idx="1"/>
          </p:nvPr>
        </p:nvSpPr>
        <p:spPr>
          <a:xfrm>
            <a:off x="508000" y="1853164"/>
            <a:ext cx="10515600" cy="4351338"/>
          </a:xfrm>
          <a:prstGeom prst="rect">
            <a:avLst/>
          </a:prstGeom>
        </p:spPr>
        <p:txBody>
          <a:bodyPr vert="horz" lIns="91440" tIns="45720" rIns="91440" bIns="45720" rtlCol="0">
            <a:normAutofit/>
          </a:bodyPr>
          <a:lstStyle/>
          <a:p>
            <a:pPr lvl="0"/>
            <a:r>
              <a:rPr lang="en-US" dirty="0"/>
              <a:t>Click to edit </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57005014"/>
      </p:ext>
    </p:extLst>
  </p:cSld>
  <p:clrMap bg1="lt1" tx1="dk1" bg2="lt2" tx2="dk2" accent1="accent1" accent2="accent2" accent3="accent3" accent4="accent4" accent5="accent5" accent6="accent6" hlink="hlink" folHlink="folHlink"/>
  <p:sldLayoutIdLst>
    <p:sldLayoutId id="2147483664" r:id="rId1"/>
    <p:sldLayoutId id="2147483666" r:id="rId2"/>
    <p:sldLayoutId id="2147483665" r:id="rId3"/>
    <p:sldLayoutId id="2147483694" r:id="rId4"/>
    <p:sldLayoutId id="2147483667" r:id="rId5"/>
    <p:sldLayoutId id="2147483675" r:id="rId6"/>
    <p:sldLayoutId id="2147483676" r:id="rId7"/>
    <p:sldLayoutId id="2147483697" r:id="rId8"/>
    <p:sldLayoutId id="2147483696" r:id="rId9"/>
    <p:sldLayoutId id="2147483677" r:id="rId10"/>
    <p:sldLayoutId id="2147483693" r:id="rId11"/>
    <p:sldLayoutId id="2147483668" r:id="rId12"/>
    <p:sldLayoutId id="2147483669" r:id="rId13"/>
    <p:sldLayoutId id="2147483670" r:id="rId14"/>
    <p:sldLayoutId id="2147483695" r:id="rId15"/>
    <p:sldLayoutId id="2147483691" r:id="rId16"/>
    <p:sldLayoutId id="2147483692" r:id="rId17"/>
  </p:sldLayoutIdLst>
  <p:txStyles>
    <p:titleStyle>
      <a:lvl1pPr algn="l" defTabSz="914400" rtl="0" eaLnBrk="1" latinLnBrk="0" hangingPunct="1">
        <a:lnSpc>
          <a:spcPct val="90000"/>
        </a:lnSpc>
        <a:spcBef>
          <a:spcPct val="0"/>
        </a:spcBef>
        <a:buNone/>
        <a:defRPr sz="4400" kern="1200" baseline="0">
          <a:solidFill>
            <a:srgbClr val="002060"/>
          </a:solidFill>
          <a:latin typeface="+mj-lt"/>
          <a:ea typeface="+mj-ea"/>
          <a:cs typeface="+mj-cs"/>
        </a:defRPr>
      </a:lvl1pPr>
    </p:titleStyle>
    <p:bodyStyle>
      <a:lvl1pPr marL="0" indent="0" algn="l" defTabSz="914400" rtl="0" eaLnBrk="1" latinLnBrk="0" hangingPunct="1">
        <a:lnSpc>
          <a:spcPct val="90000"/>
        </a:lnSpc>
        <a:spcBef>
          <a:spcPts val="1000"/>
        </a:spcBef>
        <a:buFontTx/>
        <a:buNone/>
        <a:defRPr sz="2800" kern="1200" baseline="0">
          <a:solidFill>
            <a:schemeClr val="tx1"/>
          </a:solidFill>
          <a:latin typeface="Calibri" panose="020F0502020204030204" pitchFamily="34" charset="0"/>
          <a:ea typeface="+mn-ea"/>
          <a:cs typeface="+mn-cs"/>
        </a:defRPr>
      </a:lvl1pPr>
      <a:lvl2pPr marL="457200" indent="0" algn="l" defTabSz="914400" rtl="0" eaLnBrk="1" latinLnBrk="0" hangingPunct="1">
        <a:lnSpc>
          <a:spcPct val="90000"/>
        </a:lnSpc>
        <a:spcBef>
          <a:spcPts val="500"/>
        </a:spcBef>
        <a:buFontTx/>
        <a:buNone/>
        <a:defRPr sz="2400" kern="1200" baseline="0">
          <a:solidFill>
            <a:schemeClr val="tx1"/>
          </a:solidFill>
          <a:latin typeface="Calibri" panose="020F0502020204030204" pitchFamily="34" charset="0"/>
          <a:ea typeface="+mn-ea"/>
          <a:cs typeface="+mn-cs"/>
        </a:defRPr>
      </a:lvl2pPr>
      <a:lvl3pPr marL="914400" indent="0" algn="l" defTabSz="914400" rtl="0" eaLnBrk="1" latinLnBrk="0" hangingPunct="1">
        <a:lnSpc>
          <a:spcPct val="90000"/>
        </a:lnSpc>
        <a:spcBef>
          <a:spcPts val="500"/>
        </a:spcBef>
        <a:buFontTx/>
        <a:buNone/>
        <a:defRPr sz="2000" kern="1200" baseline="0">
          <a:solidFill>
            <a:schemeClr val="tx1"/>
          </a:solidFill>
          <a:latin typeface="Calibri" panose="020F0502020204030204" pitchFamily="34" charset="0"/>
          <a:ea typeface="+mn-ea"/>
          <a:cs typeface="+mn-cs"/>
        </a:defRPr>
      </a:lvl3pPr>
      <a:lvl4pPr marL="1371600" indent="0" algn="l" defTabSz="914400" rtl="0" eaLnBrk="1" latinLnBrk="0" hangingPunct="1">
        <a:lnSpc>
          <a:spcPct val="90000"/>
        </a:lnSpc>
        <a:spcBef>
          <a:spcPts val="500"/>
        </a:spcBef>
        <a:buFontTx/>
        <a:buNone/>
        <a:defRPr sz="1800" kern="1200" baseline="0">
          <a:solidFill>
            <a:schemeClr val="tx1"/>
          </a:solidFill>
          <a:latin typeface="Calibri" panose="020F0502020204030204" pitchFamily="34" charset="0"/>
          <a:ea typeface="+mn-ea"/>
          <a:cs typeface="+mn-cs"/>
        </a:defRPr>
      </a:lvl4pPr>
      <a:lvl5pPr marL="1828800" indent="0" algn="l" defTabSz="914400" rtl="0" eaLnBrk="1" latinLnBrk="0" hangingPunct="1">
        <a:lnSpc>
          <a:spcPct val="90000"/>
        </a:lnSpc>
        <a:spcBef>
          <a:spcPts val="500"/>
        </a:spcBef>
        <a:buFontTx/>
        <a:buNone/>
        <a:defRPr sz="1800" kern="1200" baseline="0">
          <a:solidFill>
            <a:schemeClr val="tx1"/>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safer.fmcsa.dot.gov/CompanySnapshot.aspx" TargetMode="External"/><Relationship Id="rId2" Type="http://schemas.openxmlformats.org/officeDocument/2006/relationships/hyperlink" Target="https://www.forbes.com/home-improvement/moving-services/best-long-distance-moving-companies/"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nccdb.fmcsa.dot.gov/NCCDB/Home.aspx" TargetMode="External"/><Relationship Id="rId7" Type="http://schemas.openxmlformats.org/officeDocument/2006/relationships/hyperlink" Target="mailto:CGIS-Fraud@uscg.mil"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hyperlink" Target="https://www.bbb.org/consumer-complaints/file-a-complaint/get-started" TargetMode="External"/><Relationship Id="rId5" Type="http://schemas.openxmlformats.org/officeDocument/2006/relationships/hyperlink" Target="https://www.trucking.org/arbitration" TargetMode="External"/><Relationship Id="rId4" Type="http://schemas.openxmlformats.org/officeDocument/2006/relationships/hyperlink" Target="https://www.fmcsa.dot.gov/protect-your-move/state-law-enforcemen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www.move.mil/resources/weight-estimator"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ww.fmcsa.dot.gov/protect-your-move"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www.moving.org/"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https://www.mayflower.com/moving-tips/blog/how-to-know-your-right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mayflower.com/moving-tips/faq"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www.fmcsa.dot.gov/protect-your-move/movingindustry"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opencorporates.com/"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5282080" y="3637348"/>
            <a:ext cx="6908353" cy="697986"/>
          </a:xfrm>
        </p:spPr>
        <p:txBody>
          <a:bodyPr>
            <a:noAutofit/>
          </a:bodyPr>
          <a:lstStyle/>
          <a:p>
            <a:pPr algn="ctr"/>
            <a:r>
              <a:rPr lang="en-US" sz="4000" b="1" dirty="0">
                <a:solidFill>
                  <a:srgbClr val="FF0000"/>
                </a:solidFill>
                <a:latin typeface="Arial" panose="020B0604020202020204" pitchFamily="34" charset="0"/>
                <a:cs typeface="Arial" panose="020B0604020202020204" pitchFamily="34" charset="0"/>
              </a:rPr>
              <a:t>Beware of Fraud: </a:t>
            </a:r>
            <a:r>
              <a:rPr lang="en-US" sz="4000" b="1" dirty="0">
                <a:latin typeface="Arial" panose="020B0604020202020204" pitchFamily="34" charset="0"/>
                <a:cs typeface="Arial" panose="020B0604020202020204" pitchFamily="34" charset="0"/>
              </a:rPr>
              <a:t>Personally Procured Moves (PPM)</a:t>
            </a:r>
            <a:endParaRPr lang="en-US" sz="4000" dirty="0">
              <a:latin typeface="Arial" panose="020B0604020202020204" pitchFamily="34" charset="0"/>
              <a:cs typeface="Arial" panose="020B0604020202020204" pitchFamily="34" charset="0"/>
            </a:endParaRPr>
          </a:p>
        </p:txBody>
      </p:sp>
      <p:sp>
        <p:nvSpPr>
          <p:cNvPr id="5" name="Text Placeholder 4"/>
          <p:cNvSpPr>
            <a:spLocks noGrp="1"/>
          </p:cNvSpPr>
          <p:nvPr>
            <p:ph type="body" sz="quarter" idx="11"/>
          </p:nvPr>
        </p:nvSpPr>
        <p:spPr>
          <a:xfrm>
            <a:off x="6331195" y="5857875"/>
            <a:ext cx="4810125" cy="476250"/>
          </a:xfrm>
        </p:spPr>
        <p:txBody>
          <a:bodyPr/>
          <a:lstStyle/>
          <a:p>
            <a:pPr algn="r"/>
            <a:r>
              <a:rPr lang="en-US" b="1" dirty="0">
                <a:latin typeface="Arial" panose="020B0604020202020204" pitchFamily="34" charset="0"/>
                <a:cs typeface="Arial" panose="020B0604020202020204" pitchFamily="34" charset="0"/>
              </a:rPr>
              <a:t> </a:t>
            </a:r>
          </a:p>
        </p:txBody>
      </p:sp>
      <p:pic>
        <p:nvPicPr>
          <p:cNvPr id="3" name="Picture 2">
            <a:extLst>
              <a:ext uri="{FF2B5EF4-FFF2-40B4-BE49-F238E27FC236}">
                <a16:creationId xmlns:a16="http://schemas.microsoft.com/office/drawing/2014/main" id="{46263784-664E-9198-E406-E8D7977151D3}"/>
              </a:ext>
            </a:extLst>
          </p:cNvPr>
          <p:cNvPicPr>
            <a:picLocks noChangeAspect="1"/>
          </p:cNvPicPr>
          <p:nvPr/>
        </p:nvPicPr>
        <p:blipFill>
          <a:blip r:embed="rId3"/>
          <a:srcRect/>
          <a:stretch/>
        </p:blipFill>
        <p:spPr>
          <a:xfrm>
            <a:off x="-355107" y="-435005"/>
            <a:ext cx="5329804" cy="5073659"/>
          </a:xfrm>
          <a:prstGeom prst="rect">
            <a:avLst/>
          </a:prstGeom>
        </p:spPr>
      </p:pic>
    </p:spTree>
    <p:extLst>
      <p:ext uri="{BB962C8B-B14F-4D97-AF65-F5344CB8AC3E}">
        <p14:creationId xmlns:p14="http://schemas.microsoft.com/office/powerpoint/2010/main" val="2551606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8000" y="278674"/>
            <a:ext cx="10515600" cy="1325563"/>
          </a:xfrm>
        </p:spPr>
        <p:txBody>
          <a:bodyPr/>
          <a:lstStyle/>
          <a:p>
            <a:pPr algn="ctr"/>
            <a:r>
              <a:rPr lang="en-US" sz="4400" b="1" dirty="0">
                <a:solidFill>
                  <a:srgbClr val="FF0000"/>
                </a:solidFill>
              </a:rPr>
              <a:t>Red Flags </a:t>
            </a:r>
            <a:r>
              <a:rPr lang="en-US" sz="4400" b="1" dirty="0"/>
              <a:t>Continued</a:t>
            </a:r>
            <a:endParaRPr lang="en-US" dirty="0"/>
          </a:p>
        </p:txBody>
      </p:sp>
      <p:sp>
        <p:nvSpPr>
          <p:cNvPr id="6" name="Content Placeholder 5"/>
          <p:cNvSpPr>
            <a:spLocks noGrp="1"/>
          </p:cNvSpPr>
          <p:nvPr>
            <p:ph sz="half" idx="1"/>
          </p:nvPr>
        </p:nvSpPr>
        <p:spPr>
          <a:xfrm>
            <a:off x="584199" y="1873143"/>
            <a:ext cx="11451047" cy="4466695"/>
          </a:xfrm>
        </p:spPr>
        <p:txBody>
          <a:bodyPr>
            <a:normAutofit/>
          </a:bodyPr>
          <a:lstStyle/>
          <a:p>
            <a:pPr>
              <a:buFont typeface="Arial" panose="020B0604020202020204" pitchFamily="34" charset="0"/>
              <a:buChar char="•"/>
            </a:pPr>
            <a:r>
              <a:rPr lang="en-US" sz="2000" dirty="0">
                <a:latin typeface="Arial" panose="020B0604020202020204" pitchFamily="34" charset="0"/>
                <a:cs typeface="Arial" panose="020B0604020202020204" pitchFamily="34" charset="0"/>
              </a:rPr>
              <a:t>The moving company’s sales representative will be pushy, often calling and emailing a potential customer multiple times a day making statements like: “This deal is only good for today, so we need a deposit now to lock in the rate”</a:t>
            </a:r>
          </a:p>
          <a:p>
            <a:endParaRPr lang="en-US" sz="20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2000" dirty="0">
                <a:latin typeface="Arial" panose="020B0604020202020204" pitchFamily="34" charset="0"/>
                <a:cs typeface="Arial" panose="020B0604020202020204" pitchFamily="34" charset="0"/>
              </a:rPr>
              <a:t>Mover(s) do not itemize the inventory and do not provide you with an inventory sheet documenting your property.</a:t>
            </a:r>
          </a:p>
          <a:p>
            <a:endParaRPr lang="en-US" sz="20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2000" dirty="0">
                <a:latin typeface="Arial" panose="020B0604020202020204" pitchFamily="34" charset="0"/>
                <a:cs typeface="Arial" panose="020B0604020202020204" pitchFamily="34" charset="0"/>
              </a:rPr>
              <a:t>Company conducting business under several different names.</a:t>
            </a:r>
          </a:p>
          <a:p>
            <a:pPr lvl="1">
              <a:buFont typeface="Arial" panose="020B0604020202020204" pitchFamily="34" charset="0"/>
              <a:buChar char="•"/>
            </a:pPr>
            <a:r>
              <a:rPr lang="en-US" sz="2000" dirty="0">
                <a:latin typeface="Arial" panose="020B0604020202020204" pitchFamily="34" charset="0"/>
                <a:cs typeface="Arial" panose="020B0604020202020204" pitchFamily="34" charset="0"/>
              </a:rPr>
              <a:t> Company officials may attempt to conceal poor past contract performance by conducting business under several different names. Such companies may also submit more than one bid or offer in response to a solicitation, thus restricting competition. The acquisition team must know the market and contracting officers must evaluate the listing of debarred contractors before award</a:t>
            </a:r>
          </a:p>
          <a:p>
            <a:pPr algn="l"/>
            <a:endParaRPr lang="en-US" sz="1900" b="0" i="0" dirty="0">
              <a:solidFill>
                <a:srgbClr val="000000"/>
              </a:solidFill>
              <a:effectLst/>
            </a:endParaRPr>
          </a:p>
        </p:txBody>
      </p:sp>
    </p:spTree>
    <p:extLst>
      <p:ext uri="{BB962C8B-B14F-4D97-AF65-F5344CB8AC3E}">
        <p14:creationId xmlns:p14="http://schemas.microsoft.com/office/powerpoint/2010/main" val="1014975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7999" y="278674"/>
            <a:ext cx="10813143" cy="1325563"/>
          </a:xfrm>
        </p:spPr>
        <p:txBody>
          <a:bodyPr/>
          <a:lstStyle/>
          <a:p>
            <a:pPr algn="l"/>
            <a:r>
              <a:rPr lang="en-US" b="1" dirty="0">
                <a:latin typeface="Arial" panose="020B0604020202020204" pitchFamily="34" charset="0"/>
                <a:cs typeface="Arial" panose="020B0604020202020204" pitchFamily="34" charset="0"/>
              </a:rPr>
              <a:t>Concerns</a:t>
            </a:r>
            <a:r>
              <a:rPr lang="en-US" sz="4400" b="1" i="0" dirty="0">
                <a:effectLst/>
                <a:latin typeface="Arial" panose="020B0604020202020204" pitchFamily="34" charset="0"/>
                <a:cs typeface="Arial" panose="020B0604020202020204" pitchFamily="34" charset="0"/>
              </a:rPr>
              <a:t>:</a:t>
            </a:r>
          </a:p>
        </p:txBody>
      </p:sp>
      <p:sp>
        <p:nvSpPr>
          <p:cNvPr id="6" name="Content Placeholder 5"/>
          <p:cNvSpPr>
            <a:spLocks noGrp="1"/>
          </p:cNvSpPr>
          <p:nvPr>
            <p:ph sz="half" idx="1"/>
          </p:nvPr>
        </p:nvSpPr>
        <p:spPr>
          <a:xfrm>
            <a:off x="507999" y="1707772"/>
            <a:ext cx="11451047" cy="4466695"/>
          </a:xfrm>
        </p:spPr>
        <p:txBody>
          <a:bodyPr>
            <a:normAutofit/>
          </a:bodyPr>
          <a:lstStyle/>
          <a:p>
            <a:pPr algn="l"/>
            <a:r>
              <a:rPr lang="en-US" sz="2000" b="1" i="0" dirty="0">
                <a:solidFill>
                  <a:srgbClr val="333333"/>
                </a:solidFill>
                <a:effectLst/>
                <a:latin typeface="Arial" panose="020B0604020202020204" pitchFamily="34" charset="0"/>
                <a:cs typeface="Arial" panose="020B0604020202020204" pitchFamily="34" charset="0"/>
              </a:rPr>
              <a:t>Overcharges</a:t>
            </a:r>
          </a:p>
          <a:p>
            <a:pPr algn="l"/>
            <a:r>
              <a:rPr lang="en-US" sz="2000" b="0" i="0" dirty="0">
                <a:solidFill>
                  <a:srgbClr val="333333"/>
                </a:solidFill>
                <a:effectLst/>
                <a:latin typeface="Arial" panose="020B0604020202020204" pitchFamily="34" charset="0"/>
                <a:cs typeface="Arial" panose="020B0604020202020204" pitchFamily="34" charset="0"/>
              </a:rPr>
              <a:t>For interstate moves, charges are determined by the weight of your items, mileage between the homes and any additional services. In most cases, interstate moves quotes are binding, non-binding or not-to-exceed. Generally, the final price increase should not exceed 10% of what was estimated on the quote.</a:t>
            </a:r>
          </a:p>
          <a:p>
            <a:pPr algn="l"/>
            <a:endParaRPr lang="en-US" sz="2000" b="0" i="0" dirty="0">
              <a:solidFill>
                <a:srgbClr val="333333"/>
              </a:solidFill>
              <a:effectLst/>
              <a:latin typeface="Arial" panose="020B0604020202020204" pitchFamily="34" charset="0"/>
              <a:cs typeface="Arial" panose="020B0604020202020204" pitchFamily="34" charset="0"/>
            </a:endParaRPr>
          </a:p>
          <a:p>
            <a:pPr algn="l"/>
            <a:r>
              <a:rPr lang="en-US" sz="2000" b="1" i="0" dirty="0">
                <a:solidFill>
                  <a:srgbClr val="333333"/>
                </a:solidFill>
                <a:effectLst/>
                <a:latin typeface="Arial" panose="020B0604020202020204" pitchFamily="34" charset="0"/>
                <a:cs typeface="Arial" panose="020B0604020202020204" pitchFamily="34" charset="0"/>
              </a:rPr>
              <a:t>Hostage Items</a:t>
            </a:r>
          </a:p>
          <a:p>
            <a:pPr algn="l"/>
            <a:r>
              <a:rPr lang="en-US" sz="2000" b="0" i="0" dirty="0">
                <a:solidFill>
                  <a:srgbClr val="333333"/>
                </a:solidFill>
                <a:effectLst/>
                <a:latin typeface="Arial" panose="020B0604020202020204" pitchFamily="34" charset="0"/>
                <a:cs typeface="Arial" panose="020B0604020202020204" pitchFamily="34" charset="0"/>
              </a:rPr>
              <a:t>On occasions, moving companies will hold your items hostage until you give them an excessive amount of money. The FMCSA has a consumer protection regulation called the 110% Rule, which states that moving companies cannot demand payment greater than 110% of the cost of the original written estimate before delivering your items.</a:t>
            </a:r>
          </a:p>
          <a:p>
            <a:pPr algn="l"/>
            <a:r>
              <a:rPr lang="en-US" sz="2000" b="0" i="0" dirty="0">
                <a:solidFill>
                  <a:srgbClr val="333333"/>
                </a:solidFill>
                <a:effectLst/>
                <a:latin typeface="Arial" panose="020B0604020202020204" pitchFamily="34" charset="0"/>
                <a:cs typeface="Arial" panose="020B0604020202020204" pitchFamily="34" charset="0"/>
              </a:rPr>
              <a:t>While filing a complaint will take time, it’s the one way to protect yourself and avoid getting scammed by your moving company.</a:t>
            </a:r>
          </a:p>
          <a:p>
            <a:pPr algn="l"/>
            <a:endParaRPr lang="en-US" sz="1900" b="0" i="0" dirty="0">
              <a:solidFill>
                <a:srgbClr val="000000"/>
              </a:solidFill>
              <a:effectLst/>
            </a:endParaRPr>
          </a:p>
        </p:txBody>
      </p:sp>
    </p:spTree>
    <p:extLst>
      <p:ext uri="{BB962C8B-B14F-4D97-AF65-F5344CB8AC3E}">
        <p14:creationId xmlns:p14="http://schemas.microsoft.com/office/powerpoint/2010/main" val="456092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0" dirty="0">
                <a:effectLst/>
                <a:latin typeface="EuclidCircularB-Bold"/>
              </a:rPr>
              <a:t>Tips for Choosing a Moving Company</a:t>
            </a:r>
            <a:r>
              <a:rPr lang="en-US" b="1" dirty="0"/>
              <a:t> </a:t>
            </a:r>
          </a:p>
        </p:txBody>
      </p:sp>
      <p:sp>
        <p:nvSpPr>
          <p:cNvPr id="3" name="Content Placeholder 2"/>
          <p:cNvSpPr>
            <a:spLocks noGrp="1"/>
          </p:cNvSpPr>
          <p:nvPr>
            <p:ph idx="1"/>
          </p:nvPr>
        </p:nvSpPr>
        <p:spPr>
          <a:xfrm>
            <a:off x="507999" y="1604941"/>
            <a:ext cx="11350017" cy="4989534"/>
          </a:xfrm>
        </p:spPr>
        <p:txBody>
          <a:bodyPr>
            <a:normAutofit/>
          </a:bodyPr>
          <a:lstStyle/>
          <a:p>
            <a:pPr algn="l"/>
            <a:r>
              <a:rPr lang="en-US" sz="2000" b="0" i="0" dirty="0">
                <a:solidFill>
                  <a:srgbClr val="333333"/>
                </a:solidFill>
                <a:effectLst/>
                <a:latin typeface="Arial" panose="020B0604020202020204" pitchFamily="34" charset="0"/>
                <a:cs typeface="Arial" panose="020B0604020202020204" pitchFamily="34" charset="0"/>
              </a:rPr>
              <a:t>When choosing a local moving company or </a:t>
            </a:r>
            <a:r>
              <a:rPr lang="en-US" sz="2000" b="0" i="0" dirty="0">
                <a:solidFill>
                  <a:srgbClr val="EA7F67"/>
                </a:solidFill>
                <a:effectLst/>
                <a:latin typeface="Arial" panose="020B0604020202020204" pitchFamily="34" charset="0"/>
                <a:cs typeface="Arial" panose="020B0604020202020204" pitchFamily="34" charset="0"/>
                <a:hlinkClick r:id="rId2"/>
              </a:rPr>
              <a:t>long distance moving company</a:t>
            </a:r>
            <a:r>
              <a:rPr lang="en-US" sz="2000" b="0" i="0" dirty="0">
                <a:solidFill>
                  <a:srgbClr val="333333"/>
                </a:solidFill>
                <a:effectLst/>
                <a:latin typeface="Arial" panose="020B0604020202020204" pitchFamily="34" charset="0"/>
                <a:cs typeface="Arial" panose="020B0604020202020204" pitchFamily="34" charset="0"/>
              </a:rPr>
              <a:t>, going through a personal vetting process that helps you identify the different red flags of scammers can help you prevent fraud. </a:t>
            </a:r>
          </a:p>
          <a:p>
            <a:pPr algn="l"/>
            <a:endParaRPr lang="en-US" sz="2000" dirty="0">
              <a:solidFill>
                <a:srgbClr val="333333"/>
              </a:solidFill>
              <a:latin typeface="Arial" panose="020B0604020202020204" pitchFamily="34" charset="0"/>
              <a:cs typeface="Arial" panose="020B0604020202020204" pitchFamily="34" charset="0"/>
            </a:endParaRPr>
          </a:p>
          <a:p>
            <a:pPr algn="l"/>
            <a:r>
              <a:rPr lang="en-US" sz="2000" b="0" i="0" dirty="0">
                <a:solidFill>
                  <a:srgbClr val="333333"/>
                </a:solidFill>
                <a:effectLst/>
                <a:latin typeface="Arial" panose="020B0604020202020204" pitchFamily="34" charset="0"/>
                <a:cs typeface="Arial" panose="020B0604020202020204" pitchFamily="34" charset="0"/>
              </a:rPr>
              <a:t>As you’re searching and considering different companies, try to:</a:t>
            </a:r>
          </a:p>
          <a:p>
            <a:pPr algn="l"/>
            <a:endParaRPr lang="en-US" sz="2000" b="0" i="0" dirty="0">
              <a:solidFill>
                <a:srgbClr val="333333"/>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Contact various reputable moving companies and check their credentials, including their registration and insurance. You can look up a moving company’s registration on the </a:t>
            </a:r>
            <a:r>
              <a:rPr lang="en-US" sz="2000" b="0" i="0" dirty="0">
                <a:solidFill>
                  <a:srgbClr val="FF7C64"/>
                </a:solidFill>
                <a:effectLst/>
                <a:latin typeface="Arial" panose="020B0604020202020204" pitchFamily="34" charset="0"/>
                <a:cs typeface="Arial" panose="020B0604020202020204" pitchFamily="34" charset="0"/>
                <a:hlinkClick r:id="rId3"/>
              </a:rPr>
              <a:t>FMCSA site</a:t>
            </a:r>
            <a:r>
              <a:rPr lang="en-US" sz="2000" b="0" i="0" dirty="0">
                <a:solidFill>
                  <a:srgbClr val="333333"/>
                </a:solidFill>
                <a:effectLst/>
                <a:latin typeface="Arial" panose="020B0604020202020204" pitchFamily="34" charset="0"/>
                <a:cs typeface="Arial" panose="020B0604020202020204" pitchFamily="34" charset="0"/>
              </a:rPr>
              <a:t> by looking up their USDOT number</a:t>
            </a:r>
          </a:p>
          <a:p>
            <a:pPr algn="l"/>
            <a:endParaRPr lang="en-US" sz="2000" b="0" i="0" dirty="0">
              <a:solidFill>
                <a:srgbClr val="333333"/>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Carefully examine reviews on various online rating websites, including the BBB</a:t>
            </a:r>
          </a:p>
        </p:txBody>
      </p:sp>
    </p:spTree>
    <p:extLst>
      <p:ext uri="{BB962C8B-B14F-4D97-AF65-F5344CB8AC3E}">
        <p14:creationId xmlns:p14="http://schemas.microsoft.com/office/powerpoint/2010/main" val="3638949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br>
              <a:rPr lang="en-US" dirty="0"/>
            </a:br>
            <a:r>
              <a:rPr lang="en-US" b="1" dirty="0"/>
              <a:t> </a:t>
            </a:r>
          </a:p>
        </p:txBody>
      </p:sp>
      <p:sp>
        <p:nvSpPr>
          <p:cNvPr id="3" name="Content Placeholder 2"/>
          <p:cNvSpPr>
            <a:spLocks noGrp="1"/>
          </p:cNvSpPr>
          <p:nvPr>
            <p:ph idx="1"/>
          </p:nvPr>
        </p:nvSpPr>
        <p:spPr>
          <a:xfrm>
            <a:off x="595549" y="1801103"/>
            <a:ext cx="10515600" cy="4700036"/>
          </a:xfrm>
        </p:spPr>
        <p:txBody>
          <a:bodyPr>
            <a:normAutofit/>
          </a:bodyPr>
          <a:lstStyle/>
          <a:p>
            <a:pPr algn="l">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Ask the company about getting an in-house estimate to prevent any surprises and additional fees</a:t>
            </a:r>
          </a:p>
          <a:p>
            <a:pPr algn="l"/>
            <a:endParaRPr lang="en-US" sz="2000" b="0" i="0" dirty="0">
              <a:solidFill>
                <a:srgbClr val="333333"/>
              </a:solidFill>
              <a:effectLst/>
              <a:latin typeface="Arial" panose="020B0604020202020204" pitchFamily="34" charset="0"/>
              <a:cs typeface="Arial" panose="020B0604020202020204" pitchFamily="34" charset="0"/>
            </a:endParaRPr>
          </a:p>
          <a:p>
            <a:pPr>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Use the maps street-view tool to verify the company’s address</a:t>
            </a:r>
          </a:p>
          <a:p>
            <a:endParaRPr lang="en-US" sz="2000" b="0" i="0" dirty="0">
              <a:solidFill>
                <a:srgbClr val="333333"/>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Verify that the company provides you with a clear contract that explains everything that both parties are responsible for</a:t>
            </a:r>
          </a:p>
          <a:p>
            <a:pPr algn="l"/>
            <a:endParaRPr lang="en-US" sz="2000" b="0" i="0" dirty="0">
              <a:solidFill>
                <a:srgbClr val="333333"/>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Only work with moving companies that are willing to get everything in writing. Over-the-phone quotes and estimates aren’t bound by a contract</a:t>
            </a:r>
          </a:p>
          <a:p>
            <a:endParaRPr lang="en-US" dirty="0"/>
          </a:p>
        </p:txBody>
      </p:sp>
      <p:pic>
        <p:nvPicPr>
          <p:cNvPr id="5" name="Picture 4">
            <a:extLst>
              <a:ext uri="{FF2B5EF4-FFF2-40B4-BE49-F238E27FC236}">
                <a16:creationId xmlns:a16="http://schemas.microsoft.com/office/drawing/2014/main" id="{1B1E18E5-DBDC-F2C5-480A-DBD1A4E01B3E}"/>
              </a:ext>
            </a:extLst>
          </p:cNvPr>
          <p:cNvPicPr>
            <a:picLocks noChangeAspect="1"/>
          </p:cNvPicPr>
          <p:nvPr/>
        </p:nvPicPr>
        <p:blipFill>
          <a:blip r:embed="rId2"/>
          <a:stretch>
            <a:fillRect/>
          </a:stretch>
        </p:blipFill>
        <p:spPr>
          <a:xfrm>
            <a:off x="437020" y="337991"/>
            <a:ext cx="9236241" cy="1176630"/>
          </a:xfrm>
          <a:prstGeom prst="rect">
            <a:avLst/>
          </a:prstGeom>
        </p:spPr>
      </p:pic>
    </p:spTree>
    <p:extLst>
      <p:ext uri="{BB962C8B-B14F-4D97-AF65-F5344CB8AC3E}">
        <p14:creationId xmlns:p14="http://schemas.microsoft.com/office/powerpoint/2010/main" val="1160465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7999" y="278674"/>
            <a:ext cx="10813143" cy="1325563"/>
          </a:xfrm>
        </p:spPr>
        <p:txBody>
          <a:bodyPr/>
          <a:lstStyle/>
          <a:p>
            <a:pPr algn="l"/>
            <a:r>
              <a:rPr lang="en-US" sz="4400" b="1" i="0" dirty="0">
                <a:effectLst/>
                <a:latin typeface="EuclidCircularB-Bold"/>
              </a:rPr>
              <a:t>Report the Moving Company to the Appropriate Organization</a:t>
            </a:r>
          </a:p>
        </p:txBody>
      </p:sp>
      <p:sp>
        <p:nvSpPr>
          <p:cNvPr id="6" name="Content Placeholder 5"/>
          <p:cNvSpPr>
            <a:spLocks noGrp="1"/>
          </p:cNvSpPr>
          <p:nvPr>
            <p:ph sz="half" idx="1"/>
          </p:nvPr>
        </p:nvSpPr>
        <p:spPr>
          <a:xfrm>
            <a:off x="584199" y="1721797"/>
            <a:ext cx="11451047" cy="4618042"/>
          </a:xfrm>
        </p:spPr>
        <p:txBody>
          <a:bodyPr>
            <a:normAutofit fontScale="92500" lnSpcReduction="10000"/>
          </a:bodyPr>
          <a:lstStyle/>
          <a:p>
            <a:pPr algn="l"/>
            <a:r>
              <a:rPr lang="en-US" sz="1900" b="0" i="0" dirty="0">
                <a:solidFill>
                  <a:srgbClr val="333333"/>
                </a:solidFill>
                <a:effectLst/>
                <a:latin typeface="Arial" panose="020B0604020202020204" pitchFamily="34" charset="0"/>
                <a:cs typeface="Arial" panose="020B0604020202020204" pitchFamily="34" charset="0"/>
              </a:rPr>
              <a:t>If you’re indeed dealing with a fraudulent moving company, there are various government organizations that you can reach out to and file an official complaint.</a:t>
            </a:r>
          </a:p>
          <a:p>
            <a:pPr algn="l">
              <a:buFont typeface="Arial" panose="020B0604020202020204" pitchFamily="34" charset="0"/>
              <a:buChar char="•"/>
            </a:pPr>
            <a:r>
              <a:rPr lang="en-US" sz="1900" b="1" i="0" dirty="0">
                <a:solidFill>
                  <a:srgbClr val="333333"/>
                </a:solidFill>
                <a:effectLst/>
                <a:latin typeface="Arial" panose="020B0604020202020204" pitchFamily="34" charset="0"/>
                <a:cs typeface="Arial" panose="020B0604020202020204" pitchFamily="34" charset="0"/>
              </a:rPr>
              <a:t>Federal Motor Carrier Safety Administration (FMCSA):</a:t>
            </a:r>
            <a:r>
              <a:rPr lang="en-US" sz="1900" b="0" i="0" dirty="0">
                <a:solidFill>
                  <a:srgbClr val="333333"/>
                </a:solidFill>
                <a:effectLst/>
                <a:latin typeface="Arial" panose="020B0604020202020204" pitchFamily="34" charset="0"/>
                <a:cs typeface="Arial" panose="020B0604020202020204" pitchFamily="34" charset="0"/>
              </a:rPr>
              <a:t> this agency operates within the US Department of Transportation (USDOT) and it’s tasked with regulating aspects of the trucking, moving and storage industries. This agency often handles interstate moving scams. You can file an official complaint with the FMCSA </a:t>
            </a:r>
            <a:r>
              <a:rPr lang="en-US" sz="1900" b="0" i="0" dirty="0">
                <a:solidFill>
                  <a:srgbClr val="FF7C64"/>
                </a:solidFill>
                <a:effectLst/>
                <a:latin typeface="Arial" panose="020B0604020202020204" pitchFamily="34" charset="0"/>
                <a:cs typeface="Arial" panose="020B0604020202020204" pitchFamily="34" charset="0"/>
                <a:hlinkClick r:id="rId3"/>
              </a:rPr>
              <a:t>here</a:t>
            </a:r>
            <a:r>
              <a:rPr lang="en-US" sz="1900" b="0" i="0" dirty="0">
                <a:solidFill>
                  <a:srgbClr val="333333"/>
                </a:solidFill>
                <a:effectLst/>
                <a:latin typeface="Arial" panose="020B0604020202020204" pitchFamily="34" charset="0"/>
                <a:cs typeface="Arial" panose="020B0604020202020204" pitchFamily="34" charset="0"/>
              </a:rPr>
              <a:t>.</a:t>
            </a:r>
          </a:p>
          <a:p>
            <a:pPr algn="l">
              <a:buFont typeface="Arial" panose="020B0604020202020204" pitchFamily="34" charset="0"/>
              <a:buChar char="•"/>
            </a:pPr>
            <a:r>
              <a:rPr lang="en-US" sz="1900" b="1" i="0" dirty="0">
                <a:solidFill>
                  <a:srgbClr val="333333"/>
                </a:solidFill>
                <a:effectLst/>
                <a:latin typeface="Arial" panose="020B0604020202020204" pitchFamily="34" charset="0"/>
                <a:cs typeface="Arial" panose="020B0604020202020204" pitchFamily="34" charset="0"/>
              </a:rPr>
              <a:t>State Agencies:</a:t>
            </a:r>
            <a:r>
              <a:rPr lang="en-US" sz="1900" b="0" i="0" dirty="0">
                <a:solidFill>
                  <a:srgbClr val="333333"/>
                </a:solidFill>
                <a:effectLst/>
                <a:latin typeface="Arial" panose="020B0604020202020204" pitchFamily="34" charset="0"/>
                <a:cs typeface="Arial" panose="020B0604020202020204" pitchFamily="34" charset="0"/>
              </a:rPr>
              <a:t> each state has an agency appointed to handle in-state moving scams and complaints. Contact your state’s association to learn their process to file a fraudulent complaint against a moving company. Find your state’s local enforcement agency </a:t>
            </a:r>
            <a:r>
              <a:rPr lang="en-US" sz="1900" b="0" i="0" dirty="0">
                <a:solidFill>
                  <a:srgbClr val="FF7C64"/>
                </a:solidFill>
                <a:effectLst/>
                <a:latin typeface="Arial" panose="020B0604020202020204" pitchFamily="34" charset="0"/>
                <a:cs typeface="Arial" panose="020B0604020202020204" pitchFamily="34" charset="0"/>
                <a:hlinkClick r:id="rId4"/>
              </a:rPr>
              <a:t>here</a:t>
            </a:r>
            <a:r>
              <a:rPr lang="en-US" sz="1900" b="0" i="0" dirty="0">
                <a:solidFill>
                  <a:srgbClr val="333333"/>
                </a:solidFill>
                <a:effectLst/>
                <a:latin typeface="Arial" panose="020B0604020202020204" pitchFamily="34" charset="0"/>
                <a:cs typeface="Arial" panose="020B0604020202020204" pitchFamily="34" charset="0"/>
              </a:rPr>
              <a:t>.</a:t>
            </a:r>
          </a:p>
          <a:p>
            <a:pPr algn="l">
              <a:buFont typeface="Arial" panose="020B0604020202020204" pitchFamily="34" charset="0"/>
              <a:buChar char="•"/>
            </a:pPr>
            <a:r>
              <a:rPr lang="en-US" sz="1900" b="1" i="0" dirty="0">
                <a:solidFill>
                  <a:srgbClr val="333333"/>
                </a:solidFill>
                <a:effectLst/>
                <a:latin typeface="Arial" panose="020B0604020202020204" pitchFamily="34" charset="0"/>
                <a:cs typeface="Arial" panose="020B0604020202020204" pitchFamily="34" charset="0"/>
              </a:rPr>
              <a:t>American Trucking Association (ATA):</a:t>
            </a:r>
            <a:r>
              <a:rPr lang="en-US" sz="1900" b="0" i="0" dirty="0">
                <a:solidFill>
                  <a:srgbClr val="333333"/>
                </a:solidFill>
                <a:effectLst/>
                <a:latin typeface="Arial" panose="020B0604020202020204" pitchFamily="34" charset="0"/>
                <a:cs typeface="Arial" panose="020B0604020202020204" pitchFamily="34" charset="0"/>
              </a:rPr>
              <a:t> this association represents movers across the country. Though they primarily advocate for their members, they also hold them to high service levels and allow for customer complaints. You can submit a complaint to ATA </a:t>
            </a:r>
            <a:r>
              <a:rPr lang="en-US" sz="1900" b="0" i="0" dirty="0">
                <a:solidFill>
                  <a:srgbClr val="FF7C64"/>
                </a:solidFill>
                <a:effectLst/>
                <a:latin typeface="Arial" panose="020B0604020202020204" pitchFamily="34" charset="0"/>
                <a:cs typeface="Arial" panose="020B0604020202020204" pitchFamily="34" charset="0"/>
                <a:hlinkClick r:id="rId5"/>
              </a:rPr>
              <a:t>here</a:t>
            </a:r>
            <a:r>
              <a:rPr lang="en-US" sz="1900" b="0" i="0" dirty="0">
                <a:solidFill>
                  <a:srgbClr val="333333"/>
                </a:solidFill>
                <a:effectLst/>
                <a:latin typeface="Arial" panose="020B0604020202020204" pitchFamily="34" charset="0"/>
                <a:cs typeface="Arial" panose="020B0604020202020204" pitchFamily="34" charset="0"/>
              </a:rPr>
              <a:t>.</a:t>
            </a:r>
          </a:p>
          <a:p>
            <a:pPr algn="l">
              <a:buFont typeface="Arial" panose="020B0604020202020204" pitchFamily="34" charset="0"/>
              <a:buChar char="•"/>
            </a:pPr>
            <a:r>
              <a:rPr lang="en-US" sz="1900" b="1" i="0" dirty="0">
                <a:solidFill>
                  <a:srgbClr val="333333"/>
                </a:solidFill>
                <a:effectLst/>
                <a:latin typeface="Arial" panose="020B0604020202020204" pitchFamily="34" charset="0"/>
                <a:cs typeface="Arial" panose="020B0604020202020204" pitchFamily="34" charset="0"/>
              </a:rPr>
              <a:t>Better Business Bureau (BBB):</a:t>
            </a:r>
            <a:r>
              <a:rPr lang="en-US" sz="1900" b="0" i="0" dirty="0">
                <a:solidFill>
                  <a:srgbClr val="333333"/>
                </a:solidFill>
                <a:effectLst/>
                <a:latin typeface="Arial" panose="020B0604020202020204" pitchFamily="34" charset="0"/>
                <a:cs typeface="Arial" panose="020B0604020202020204" pitchFamily="34" charset="0"/>
              </a:rPr>
              <a:t> dedicated to protect consumers and connect them with reputable service providers, the BBB is a great place to start filing a complaint. You can start writing a complaint </a:t>
            </a:r>
            <a:r>
              <a:rPr lang="en-US" sz="1900" b="0" i="0" dirty="0">
                <a:solidFill>
                  <a:srgbClr val="FF7C64"/>
                </a:solidFill>
                <a:effectLst/>
                <a:latin typeface="Arial" panose="020B0604020202020204" pitchFamily="34" charset="0"/>
                <a:cs typeface="Arial" panose="020B0604020202020204" pitchFamily="34" charset="0"/>
                <a:hlinkClick r:id="rId6"/>
              </a:rPr>
              <a:t>here</a:t>
            </a:r>
            <a:r>
              <a:rPr lang="en-US" sz="1900" b="0" i="0" dirty="0">
                <a:solidFill>
                  <a:srgbClr val="333333"/>
                </a:solidFill>
                <a:effectLst/>
                <a:latin typeface="Arial" panose="020B0604020202020204" pitchFamily="34" charset="0"/>
                <a:cs typeface="Arial" panose="020B0604020202020204" pitchFamily="34" charset="0"/>
              </a:rPr>
              <a:t>.</a:t>
            </a:r>
          </a:p>
          <a:p>
            <a:pPr algn="l"/>
            <a:endParaRPr lang="en-US" sz="1900" dirty="0">
              <a:solidFill>
                <a:srgbClr val="333333"/>
              </a:solidFill>
              <a:latin typeface="Arial" panose="020B0604020202020204" pitchFamily="34" charset="0"/>
              <a:cs typeface="Arial" panose="020B0604020202020204" pitchFamily="34" charset="0"/>
            </a:endParaRPr>
          </a:p>
          <a:p>
            <a:pPr algn="l"/>
            <a:r>
              <a:rPr lang="en-US" sz="1900" dirty="0">
                <a:solidFill>
                  <a:srgbClr val="333333"/>
                </a:solidFill>
                <a:latin typeface="Arial" panose="020B0604020202020204" pitchFamily="34" charset="0"/>
                <a:cs typeface="Arial" panose="020B0604020202020204" pitchFamily="34" charset="0"/>
              </a:rPr>
              <a:t>If you believe you have been scammed or have any questions related to fraud, please contact the </a:t>
            </a:r>
            <a:r>
              <a:rPr lang="en-US" sz="1900" b="1" dirty="0">
                <a:solidFill>
                  <a:srgbClr val="002060"/>
                </a:solidFill>
                <a:latin typeface="Arial" panose="020B0604020202020204" pitchFamily="34" charset="0"/>
                <a:cs typeface="Arial" panose="020B0604020202020204" pitchFamily="34" charset="0"/>
              </a:rPr>
              <a:t>CGIS Economic Crimes Division (ECD): </a:t>
            </a:r>
            <a:r>
              <a:rPr lang="en-US" sz="1900" dirty="0">
                <a:solidFill>
                  <a:srgbClr val="333333"/>
                </a:solidFill>
                <a:latin typeface="Arial" panose="020B0604020202020204" pitchFamily="34" charset="0"/>
                <a:cs typeface="Arial" panose="020B0604020202020204" pitchFamily="34" charset="0"/>
                <a:hlinkClick r:id="rId7"/>
              </a:rPr>
              <a:t>CGIS-Fraud@uscg.</a:t>
            </a:r>
            <a:r>
              <a:rPr lang="en-US" sz="1900">
                <a:solidFill>
                  <a:srgbClr val="333333"/>
                </a:solidFill>
                <a:latin typeface="Arial" panose="020B0604020202020204" pitchFamily="34" charset="0"/>
                <a:cs typeface="Arial" panose="020B0604020202020204" pitchFamily="34" charset="0"/>
                <a:hlinkClick r:id="rId7"/>
              </a:rPr>
              <a:t>mil</a:t>
            </a:r>
            <a:r>
              <a:rPr lang="en-US" sz="1900">
                <a:solidFill>
                  <a:srgbClr val="333333"/>
                </a:solidFill>
                <a:latin typeface="Arial" panose="020B0604020202020204" pitchFamily="34" charset="0"/>
                <a:cs typeface="Arial" panose="020B0604020202020204" pitchFamily="34" charset="0"/>
              </a:rPr>
              <a:t> and</a:t>
            </a:r>
            <a:r>
              <a:rPr lang="en-US" sz="1900" dirty="0">
                <a:solidFill>
                  <a:srgbClr val="333333"/>
                </a:solidFill>
                <a:latin typeface="Arial" panose="020B0604020202020204" pitchFamily="34" charset="0"/>
                <a:cs typeface="Arial" panose="020B0604020202020204" pitchFamily="34" charset="0"/>
              </a:rPr>
              <a:t>/or ECD Duty Line: 202-657-1154 or your local CGIS Office.</a:t>
            </a:r>
            <a:endParaRPr lang="en-US" sz="1900" b="0" i="0" dirty="0">
              <a:solidFill>
                <a:srgbClr val="333333"/>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endParaRPr lang="en-US" sz="1900" b="0" i="0" dirty="0">
              <a:solidFill>
                <a:srgbClr val="000000"/>
              </a:solidFill>
              <a:effectLst/>
            </a:endParaRPr>
          </a:p>
        </p:txBody>
      </p:sp>
    </p:spTree>
    <p:extLst>
      <p:ext uri="{BB962C8B-B14F-4D97-AF65-F5344CB8AC3E}">
        <p14:creationId xmlns:p14="http://schemas.microsoft.com/office/powerpoint/2010/main" val="3231852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2251" y="405850"/>
            <a:ext cx="10515600" cy="1325563"/>
          </a:xfrm>
        </p:spPr>
        <p:txBody>
          <a:bodyPr>
            <a:normAutofit/>
          </a:bodyPr>
          <a:lstStyle/>
          <a:p>
            <a:pPr algn="ctr"/>
            <a:r>
              <a:rPr lang="en-US" sz="5400" b="1" dirty="0">
                <a:latin typeface="Arial" panose="020B0604020202020204" pitchFamily="34" charset="0"/>
                <a:cs typeface="Arial" panose="020B0604020202020204" pitchFamily="34" charset="0"/>
              </a:rPr>
              <a:t>Questions?</a:t>
            </a:r>
          </a:p>
        </p:txBody>
      </p:sp>
      <p:sp>
        <p:nvSpPr>
          <p:cNvPr id="2" name="Text Placeholder 1"/>
          <p:cNvSpPr>
            <a:spLocks noGrp="1"/>
          </p:cNvSpPr>
          <p:nvPr>
            <p:ph idx="1"/>
          </p:nvPr>
        </p:nvSpPr>
        <p:spPr>
          <a:xfrm>
            <a:off x="734423" y="1846216"/>
            <a:ext cx="10515600" cy="3927567"/>
          </a:xfrm>
        </p:spPr>
        <p:txBody>
          <a:bodyPr>
            <a:normAutofit/>
          </a:bodyPr>
          <a:lstStyle/>
          <a:p>
            <a:pPr algn="ctr"/>
            <a:endParaRPr lang="en-US" dirty="0"/>
          </a:p>
          <a:p>
            <a:pPr algn="ctr"/>
            <a:r>
              <a:rPr lang="en-US" dirty="0">
                <a:latin typeface="Arial" panose="020B0604020202020204" pitchFamily="34" charset="0"/>
                <a:cs typeface="Arial" panose="020B0604020202020204" pitchFamily="34" charset="0"/>
              </a:rPr>
              <a:t>CGIS ECD Duty Line: (202) 657-1154</a:t>
            </a:r>
          </a:p>
          <a:p>
            <a:pPr algn="ctr"/>
            <a:endParaRPr lang="en-US" dirty="0">
              <a:latin typeface="Arial" panose="020B0604020202020204" pitchFamily="34" charset="0"/>
              <a:cs typeface="Arial" panose="020B0604020202020204" pitchFamily="34" charset="0"/>
            </a:endParaRPr>
          </a:p>
          <a:p>
            <a:pPr algn="ctr"/>
            <a:r>
              <a:rPr lang="en-US" b="1" u="sng" dirty="0">
                <a:solidFill>
                  <a:srgbClr val="FF0000"/>
                </a:solidFill>
                <a:latin typeface="Arial" panose="020B0604020202020204" pitchFamily="34" charset="0"/>
                <a:cs typeface="Arial" panose="020B0604020202020204" pitchFamily="34" charset="0"/>
              </a:rPr>
              <a:t>CGIS-FRAUD@uscg.mil</a:t>
            </a:r>
          </a:p>
          <a:p>
            <a:pPr algn="ctr"/>
            <a:r>
              <a:rPr lang="en-US" dirty="0">
                <a:solidFill>
                  <a:schemeClr val="accent1">
                    <a:lumMod val="50000"/>
                    <a:lumOff val="50000"/>
                  </a:schemeClr>
                </a:solidFill>
                <a:latin typeface="Arial" panose="020B0604020202020204" pitchFamily="34" charset="0"/>
                <a:cs typeface="Arial" panose="020B0604020202020204" pitchFamily="34" charset="0"/>
              </a:rPr>
              <a:t>or</a:t>
            </a:r>
          </a:p>
          <a:p>
            <a:pPr algn="ctr"/>
            <a:r>
              <a:rPr lang="en-US" b="1" u="sng" dirty="0">
                <a:solidFill>
                  <a:srgbClr val="FF0000"/>
                </a:solidFill>
                <a:latin typeface="Arial" panose="020B0604020202020204" pitchFamily="34" charset="0"/>
                <a:cs typeface="Arial" panose="020B0604020202020204" pitchFamily="34" charset="0"/>
              </a:rPr>
              <a:t>CGISTIPS@uscg.mil</a:t>
            </a:r>
          </a:p>
          <a:p>
            <a:pPr algn="ctr"/>
            <a:endParaRPr lang="en-US" dirty="0"/>
          </a:p>
        </p:txBody>
      </p:sp>
    </p:spTree>
    <p:extLst>
      <p:ext uri="{BB962C8B-B14F-4D97-AF65-F5344CB8AC3E}">
        <p14:creationId xmlns:p14="http://schemas.microsoft.com/office/powerpoint/2010/main" val="3515062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B08E1-0104-8EE3-A87D-B7A983AD91BD}"/>
              </a:ext>
            </a:extLst>
          </p:cNvPr>
          <p:cNvSpPr>
            <a:spLocks noGrp="1"/>
          </p:cNvSpPr>
          <p:nvPr>
            <p:ph type="title"/>
          </p:nvPr>
        </p:nvSpPr>
        <p:spPr/>
        <p:txBody>
          <a:bodyPr/>
          <a:lstStyle/>
          <a:p>
            <a:r>
              <a:rPr lang="en-US" b="1" dirty="0"/>
              <a:t>What is a Personally Procured Move (PPM)? </a:t>
            </a:r>
          </a:p>
        </p:txBody>
      </p:sp>
      <p:sp>
        <p:nvSpPr>
          <p:cNvPr id="3" name="Content Placeholder 2">
            <a:extLst>
              <a:ext uri="{FF2B5EF4-FFF2-40B4-BE49-F238E27FC236}">
                <a16:creationId xmlns:a16="http://schemas.microsoft.com/office/drawing/2014/main" id="{418527ED-8905-3248-A360-CCF77B74211D}"/>
              </a:ext>
            </a:extLst>
          </p:cNvPr>
          <p:cNvSpPr>
            <a:spLocks noGrp="1"/>
          </p:cNvSpPr>
          <p:nvPr>
            <p:ph sz="half" idx="1"/>
          </p:nvPr>
        </p:nvSpPr>
        <p:spPr>
          <a:xfrm>
            <a:off x="486500" y="1837508"/>
            <a:ext cx="11862254" cy="4310879"/>
          </a:xfrm>
        </p:spPr>
        <p:txBody>
          <a:bodyPr>
            <a:normAutofit/>
          </a:bodyPr>
          <a:lstStyle/>
          <a:p>
            <a:r>
              <a:rPr lang="en-US" sz="2000" dirty="0">
                <a:latin typeface="Arial" panose="020B0604020202020204" pitchFamily="34" charset="0"/>
                <a:cs typeface="Arial" panose="020B0604020202020204" pitchFamily="34" charset="0"/>
              </a:rPr>
              <a:t>A move that you perform or arrange yourself instead of using a DOD arranged Transportation Service Provider (TSP). It can be done for either a full or partial move (DITY). </a:t>
            </a:r>
          </a:p>
          <a:p>
            <a:r>
              <a:rPr lang="en-US" sz="2000" dirty="0">
                <a:latin typeface="Arial" panose="020B0604020202020204" pitchFamily="34" charset="0"/>
                <a:cs typeface="Arial" panose="020B0604020202020204" pitchFamily="34" charset="0"/>
              </a:rPr>
              <a:t>You must obtain approval from your Transportation Office (TO) prior to performing a PPM move. </a:t>
            </a:r>
          </a:p>
          <a:p>
            <a:pPr marL="389255" marR="402590" indent="-376555">
              <a:lnSpc>
                <a:spcPct val="90000"/>
              </a:lnSpc>
              <a:spcBef>
                <a:spcPts val="1000"/>
              </a:spcBef>
              <a:buClr>
                <a:schemeClr val="accent1"/>
              </a:buClr>
              <a:buSzPct val="80000"/>
              <a:buFont typeface="Wingdings 3" charset="2"/>
              <a:buChar char=""/>
              <a:tabLst>
                <a:tab pos="389255" algn="l"/>
                <a:tab pos="389890" algn="l"/>
              </a:tabLst>
            </a:pPr>
            <a:r>
              <a:rPr lang="en-US" sz="2000" dirty="0">
                <a:latin typeface="Arial" panose="020B0604020202020204" pitchFamily="34" charset="0"/>
                <a:cs typeface="Arial" panose="020B0604020202020204" pitchFamily="34" charset="0"/>
              </a:rPr>
              <a:t>The</a:t>
            </a:r>
            <a:r>
              <a:rPr lang="en-US" sz="2000" spc="-2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PPM</a:t>
            </a:r>
            <a:r>
              <a:rPr lang="en-US" sz="2000" spc="-5"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process</a:t>
            </a:r>
            <a:r>
              <a:rPr lang="en-US" sz="2000" spc="-3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starts</a:t>
            </a:r>
            <a:r>
              <a:rPr lang="en-US" sz="2000" spc="-3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by</a:t>
            </a:r>
            <a:r>
              <a:rPr lang="en-US" sz="2000" spc="-5"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establishing</a:t>
            </a:r>
            <a:r>
              <a:rPr lang="en-US" sz="2000" spc="-5"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an</a:t>
            </a:r>
            <a:r>
              <a:rPr lang="en-US" sz="2000" spc="-15" dirty="0">
                <a:latin typeface="Arial" panose="020B0604020202020204" pitchFamily="34" charset="0"/>
                <a:cs typeface="Arial" panose="020B0604020202020204" pitchFamily="34" charset="0"/>
              </a:rPr>
              <a:t> </a:t>
            </a:r>
            <a:r>
              <a:rPr lang="en-US" sz="2000" u="sng" dirty="0">
                <a:uFill>
                  <a:solidFill>
                    <a:srgbClr val="000000"/>
                  </a:solidFill>
                </a:uFill>
                <a:latin typeface="Arial" panose="020B0604020202020204" pitchFamily="34" charset="0"/>
                <a:cs typeface="Arial" panose="020B0604020202020204" pitchFamily="34" charset="0"/>
              </a:rPr>
              <a:t>ACCURATE</a:t>
            </a:r>
            <a:r>
              <a:rPr lang="en-US" sz="2000" b="1" spc="1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estimated</a:t>
            </a:r>
            <a:r>
              <a:rPr lang="en-US" sz="2000" spc="-2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weight</a:t>
            </a:r>
            <a:r>
              <a:rPr lang="en-US" sz="2000" spc="-1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of</a:t>
            </a:r>
            <a:r>
              <a:rPr lang="en-US" sz="2000" spc="-15"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HHGs</a:t>
            </a:r>
            <a:r>
              <a:rPr lang="en-US" sz="2000" spc="-15"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to</a:t>
            </a:r>
            <a:r>
              <a:rPr lang="en-US" sz="2000" spc="-15" dirty="0">
                <a:latin typeface="Arial" panose="020B0604020202020204" pitchFamily="34" charset="0"/>
                <a:cs typeface="Arial" panose="020B0604020202020204" pitchFamily="34" charset="0"/>
              </a:rPr>
              <a:t> </a:t>
            </a:r>
            <a:r>
              <a:rPr lang="en-US" sz="2000" spc="-25" dirty="0">
                <a:latin typeface="Arial" panose="020B0604020202020204" pitchFamily="34" charset="0"/>
                <a:cs typeface="Arial" panose="020B0604020202020204" pitchFamily="34" charset="0"/>
              </a:rPr>
              <a:t>be </a:t>
            </a:r>
            <a:r>
              <a:rPr lang="en-US" sz="2000" dirty="0">
                <a:latin typeface="Arial" panose="020B0604020202020204" pitchFamily="34" charset="0"/>
                <a:cs typeface="Arial" panose="020B0604020202020204" pitchFamily="34" charset="0"/>
              </a:rPr>
              <a:t>shipped</a:t>
            </a:r>
            <a:r>
              <a:rPr lang="en-US" sz="2000" spc="-25"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by</a:t>
            </a:r>
            <a:r>
              <a:rPr lang="en-US" sz="2000" spc="-2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contacting</a:t>
            </a:r>
            <a:r>
              <a:rPr lang="en-US" sz="2000" spc="-25"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the</a:t>
            </a:r>
            <a:r>
              <a:rPr lang="en-US" sz="2000" spc="-2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local</a:t>
            </a:r>
            <a:r>
              <a:rPr lang="en-US" sz="2000" spc="-1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DMO</a:t>
            </a:r>
            <a:r>
              <a:rPr lang="en-US" sz="2000" spc="-3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for</a:t>
            </a:r>
            <a:r>
              <a:rPr lang="en-US" sz="2000" spc="-2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assistance</a:t>
            </a:r>
            <a:r>
              <a:rPr lang="en-US" sz="2000" spc="-25"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in</a:t>
            </a:r>
            <a:r>
              <a:rPr lang="en-US" sz="2000" spc="-15"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estimating</a:t>
            </a:r>
            <a:r>
              <a:rPr lang="en-US" sz="2000" spc="-15"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the</a:t>
            </a:r>
            <a:r>
              <a:rPr lang="en-US" sz="2000" spc="-2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actual</a:t>
            </a:r>
            <a:r>
              <a:rPr lang="en-US" sz="2000" spc="-25"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weight</a:t>
            </a:r>
            <a:r>
              <a:rPr lang="en-US" sz="2000" spc="-15"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of</a:t>
            </a:r>
            <a:r>
              <a:rPr lang="en-US" sz="2000" spc="-20" dirty="0">
                <a:latin typeface="Arial" panose="020B0604020202020204" pitchFamily="34" charset="0"/>
                <a:cs typeface="Arial" panose="020B0604020202020204" pitchFamily="34" charset="0"/>
              </a:rPr>
              <a:t> each </a:t>
            </a:r>
            <a:r>
              <a:rPr lang="en-US" sz="2000" dirty="0">
                <a:latin typeface="Arial" panose="020B0604020202020204" pitchFamily="34" charset="0"/>
                <a:cs typeface="Arial" panose="020B0604020202020204" pitchFamily="34" charset="0"/>
              </a:rPr>
              <a:t>shipment,</a:t>
            </a:r>
            <a:r>
              <a:rPr lang="en-US" sz="2000" spc="25"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or</a:t>
            </a:r>
            <a:r>
              <a:rPr lang="en-US" sz="2000" spc="25"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visit</a:t>
            </a:r>
            <a:r>
              <a:rPr lang="en-US" sz="2000" spc="40" dirty="0">
                <a:latin typeface="Arial" panose="020B0604020202020204" pitchFamily="34" charset="0"/>
                <a:cs typeface="Arial" panose="020B0604020202020204" pitchFamily="34" charset="0"/>
              </a:rPr>
              <a:t> </a:t>
            </a:r>
            <a:r>
              <a:rPr lang="en-US" sz="2000" u="heavy" spc="-10" dirty="0">
                <a:solidFill>
                  <a:schemeClr val="tx1">
                    <a:lumMod val="75000"/>
                    <a:lumOff val="25000"/>
                  </a:schemeClr>
                </a:solidFill>
                <a:uFill>
                  <a:solidFill>
                    <a:srgbClr val="0563C1"/>
                  </a:solidFill>
                </a:uFill>
                <a:latin typeface="Arial" panose="020B0604020202020204" pitchFamily="34" charset="0"/>
                <a:cs typeface="Arial" panose="020B0604020202020204" pitchFamily="34" charset="0"/>
                <a:hlinkClick r:id="rId2"/>
              </a:rPr>
              <a:t>https://www.move.mil/resources/weight-estimator</a:t>
            </a:r>
            <a:endParaRPr lang="en-US" sz="2000" spc="-10" dirty="0">
              <a:solidFill>
                <a:schemeClr val="tx1">
                  <a:lumMod val="75000"/>
                  <a:lumOff val="25000"/>
                </a:schemeClr>
              </a:solidFill>
              <a:latin typeface="Arial" panose="020B0604020202020204" pitchFamily="34" charset="0"/>
              <a:cs typeface="Arial" panose="020B0604020202020204" pitchFamily="34" charset="0"/>
            </a:endParaRPr>
          </a:p>
          <a:p>
            <a:pPr marL="846455" marR="402590" lvl="1" indent="-376555">
              <a:lnSpc>
                <a:spcPct val="90000"/>
              </a:lnSpc>
              <a:spcBef>
                <a:spcPts val="1000"/>
              </a:spcBef>
              <a:buClr>
                <a:schemeClr val="accent1"/>
              </a:buClr>
              <a:buSzPct val="80000"/>
              <a:buFont typeface="Wingdings" panose="05000000000000000000" pitchFamily="2" charset="2"/>
              <a:buChar char="v"/>
              <a:tabLst>
                <a:tab pos="389255" algn="l"/>
                <a:tab pos="389890" algn="l"/>
              </a:tabLst>
            </a:pPr>
            <a:r>
              <a:rPr lang="en-US" sz="2000" dirty="0">
                <a:latin typeface="Arial" panose="020B0604020202020204" pitchFamily="34" charset="0"/>
                <a:cs typeface="Arial" panose="020B0604020202020204" pitchFamily="34" charset="0"/>
              </a:rPr>
              <a:t>Be conservative</a:t>
            </a:r>
            <a:r>
              <a:rPr lang="en-US" sz="2000" spc="-2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in your</a:t>
            </a:r>
            <a:r>
              <a:rPr lang="en-US" sz="2000" spc="-2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estimated</a:t>
            </a:r>
            <a:r>
              <a:rPr lang="en-US" sz="2000" spc="-15"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weight to</a:t>
            </a:r>
            <a:r>
              <a:rPr lang="en-US" sz="2000" spc="-1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prevent</a:t>
            </a:r>
            <a:r>
              <a:rPr lang="en-US" sz="2000" spc="-15" dirty="0">
                <a:latin typeface="Arial" panose="020B0604020202020204" pitchFamily="34" charset="0"/>
                <a:cs typeface="Arial" panose="020B0604020202020204" pitchFamily="34" charset="0"/>
              </a:rPr>
              <a:t> </a:t>
            </a:r>
            <a:r>
              <a:rPr lang="en-US" sz="2000" spc="-10" dirty="0">
                <a:latin typeface="Arial" panose="020B0604020202020204" pitchFamily="34" charset="0"/>
                <a:cs typeface="Arial" panose="020B0604020202020204" pitchFamily="34" charset="0"/>
              </a:rPr>
              <a:t>overspending</a:t>
            </a:r>
          </a:p>
          <a:p>
            <a:endParaRPr 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9547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8DD938-B313-63F2-11B0-4F95BD114F6C}"/>
              </a:ext>
            </a:extLst>
          </p:cNvPr>
          <p:cNvSpPr>
            <a:spLocks noGrp="1"/>
          </p:cNvSpPr>
          <p:nvPr>
            <p:ph sz="half" idx="1"/>
          </p:nvPr>
        </p:nvSpPr>
        <p:spPr>
          <a:xfrm>
            <a:off x="486499" y="1793966"/>
            <a:ext cx="11371518" cy="4354422"/>
          </a:xfrm>
        </p:spPr>
        <p:txBody>
          <a:bodyPr>
            <a:normAutofit/>
          </a:bodyPr>
          <a:lstStyle/>
          <a:p>
            <a:r>
              <a:rPr lang="en-US" sz="2200" dirty="0">
                <a:latin typeface="Arial" panose="020B0604020202020204" pitchFamily="34" charset="0"/>
                <a:cs typeface="Arial" panose="020B0604020202020204" pitchFamily="34" charset="0"/>
              </a:rPr>
              <a:t>If you choose to hire a commercial mover, please discuss the details with your transportation office.</a:t>
            </a:r>
          </a:p>
          <a:p>
            <a:endParaRPr lang="en-US"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Highly recommend utilizing a mover registered with the Federal Government at: </a:t>
            </a:r>
          </a:p>
          <a:p>
            <a:r>
              <a:rPr lang="en-US" sz="2200" dirty="0">
                <a:latin typeface="Arial" panose="020B0604020202020204" pitchFamily="34" charset="0"/>
                <a:cs typeface="Arial" panose="020B0604020202020204" pitchFamily="34" charset="0"/>
                <a:hlinkClick r:id="rId2"/>
              </a:rPr>
              <a:t>Protect Your Move | FMCSA (dot.gov)</a:t>
            </a:r>
            <a:r>
              <a:rPr lang="en-US" sz="2200" dirty="0">
                <a:latin typeface="Arial" panose="020B0604020202020204" pitchFamily="34" charset="0"/>
                <a:cs typeface="Arial" panose="020B0604020202020204" pitchFamily="34" charset="0"/>
              </a:rPr>
              <a:t> </a:t>
            </a:r>
          </a:p>
          <a:p>
            <a:r>
              <a:rPr lang="en-US" sz="2200" dirty="0">
                <a:latin typeface="Arial" panose="020B0604020202020204" pitchFamily="34" charset="0"/>
                <a:cs typeface="Arial" panose="020B0604020202020204" pitchFamily="34" charset="0"/>
              </a:rPr>
              <a:t>(</a:t>
            </a:r>
            <a:r>
              <a:rPr lang="en-US" sz="2200" dirty="0">
                <a:solidFill>
                  <a:srgbClr val="002060"/>
                </a:solidFill>
                <a:latin typeface="Arial" panose="020B0604020202020204" pitchFamily="34" charset="0"/>
                <a:cs typeface="Arial" panose="020B0604020202020204" pitchFamily="34" charset="0"/>
              </a:rPr>
              <a:t>https://www.fmcsa.dot.gov/protect-your-move</a:t>
            </a:r>
            <a:r>
              <a:rPr lang="en-US" sz="2200" dirty="0">
                <a:latin typeface="Arial" panose="020B0604020202020204" pitchFamily="34" charset="0"/>
                <a:cs typeface="Arial" panose="020B0604020202020204" pitchFamily="34" charset="0"/>
              </a:rPr>
              <a:t>)</a:t>
            </a:r>
          </a:p>
          <a:p>
            <a:endParaRPr lang="en-US"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This site offers free resources and tools to protect yourself from a “rogue” mover who may underbid your move, increase prices after picking up your property, and hold your property hostage until you pay prior to performing delivery. </a:t>
            </a:r>
          </a:p>
          <a:p>
            <a:endParaRPr lang="en-US" dirty="0"/>
          </a:p>
        </p:txBody>
      </p:sp>
      <p:sp>
        <p:nvSpPr>
          <p:cNvPr id="5" name="Title 1">
            <a:extLst>
              <a:ext uri="{FF2B5EF4-FFF2-40B4-BE49-F238E27FC236}">
                <a16:creationId xmlns:a16="http://schemas.microsoft.com/office/drawing/2014/main" id="{EB377F2F-716A-681D-1792-54215D5AEE52}"/>
              </a:ext>
            </a:extLst>
          </p:cNvPr>
          <p:cNvSpPr>
            <a:spLocks noGrp="1"/>
          </p:cNvSpPr>
          <p:nvPr>
            <p:ph type="title"/>
          </p:nvPr>
        </p:nvSpPr>
        <p:spPr>
          <a:xfrm>
            <a:off x="508000" y="263525"/>
            <a:ext cx="10515600" cy="1325563"/>
          </a:xfrm>
        </p:spPr>
        <p:txBody>
          <a:bodyPr/>
          <a:lstStyle/>
          <a:p>
            <a:r>
              <a:rPr lang="en-US" b="1" dirty="0"/>
              <a:t>Protect your Move</a:t>
            </a:r>
          </a:p>
        </p:txBody>
      </p:sp>
    </p:spTree>
    <p:extLst>
      <p:ext uri="{BB962C8B-B14F-4D97-AF65-F5344CB8AC3E}">
        <p14:creationId xmlns:p14="http://schemas.microsoft.com/office/powerpoint/2010/main" val="1821031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sz="4400" b="1" dirty="0">
                <a:effectLst/>
                <a:latin typeface="Zilla Slab"/>
              </a:rPr>
              <a:t>Protect Yourself from Moving Scams</a:t>
            </a:r>
          </a:p>
        </p:txBody>
      </p:sp>
      <p:sp>
        <p:nvSpPr>
          <p:cNvPr id="6" name="Content Placeholder 5"/>
          <p:cNvSpPr>
            <a:spLocks noGrp="1"/>
          </p:cNvSpPr>
          <p:nvPr>
            <p:ph sz="half" idx="1"/>
          </p:nvPr>
        </p:nvSpPr>
        <p:spPr>
          <a:xfrm>
            <a:off x="395592" y="1631476"/>
            <a:ext cx="11400816" cy="4811713"/>
          </a:xfrm>
        </p:spPr>
        <p:txBody>
          <a:bodyPr>
            <a:normAutofit lnSpcReduction="10000"/>
          </a:bodyPr>
          <a:lstStyle/>
          <a:p>
            <a:pPr marL="342900" indent="-342900">
              <a:buFont typeface="Wingdings" panose="05000000000000000000" pitchFamily="2" charset="2"/>
              <a:buChar char="ü"/>
            </a:pPr>
            <a:r>
              <a:rPr lang="en-US" sz="2000" b="1" i="0" dirty="0">
                <a:solidFill>
                  <a:srgbClr val="1C1C1C"/>
                </a:solidFill>
                <a:effectLst/>
                <a:latin typeface="Arial" panose="020B0604020202020204" pitchFamily="34" charset="0"/>
                <a:cs typeface="Arial" panose="020B0604020202020204" pitchFamily="34" charset="0"/>
              </a:rPr>
              <a:t>Check with ATA.</a:t>
            </a:r>
            <a:r>
              <a:rPr lang="en-US" sz="2000" b="0" i="0" dirty="0">
                <a:solidFill>
                  <a:srgbClr val="1C1C1C"/>
                </a:solidFill>
                <a:effectLst/>
                <a:latin typeface="Arial" panose="020B0604020202020204" pitchFamily="34" charset="0"/>
                <a:cs typeface="Arial" panose="020B0604020202020204" pitchFamily="34" charset="0"/>
              </a:rPr>
              <a:t> The </a:t>
            </a:r>
            <a:r>
              <a:rPr lang="en-US" sz="2000" b="0" i="0" u="none" strike="noStrike" dirty="0">
                <a:solidFill>
                  <a:srgbClr val="00A84E"/>
                </a:solidFill>
                <a:effectLst/>
                <a:latin typeface="Arial" panose="020B0604020202020204" pitchFamily="34" charset="0"/>
                <a:cs typeface="Arial" panose="020B0604020202020204" pitchFamily="34" charset="0"/>
                <a:hlinkClick r:id="rId3"/>
              </a:rPr>
              <a:t>American Trucking Associations Moving and Storage Conference</a:t>
            </a:r>
            <a:r>
              <a:rPr lang="en-US" sz="2000" b="0" i="0" dirty="0">
                <a:solidFill>
                  <a:srgbClr val="1C1C1C"/>
                </a:solidFill>
                <a:effectLst/>
                <a:latin typeface="Arial" panose="020B0604020202020204" pitchFamily="34" charset="0"/>
                <a:cs typeface="Arial" panose="020B0604020202020204" pitchFamily="34" charset="0"/>
              </a:rPr>
              <a:t> keep an up-to-date list of Pro-Mover certified local and long-distance movers on file. Check with them to find a moving service or to screen a company you’ve already contacted. </a:t>
            </a:r>
            <a:r>
              <a:rPr lang="en-US" sz="2000" dirty="0">
                <a:latin typeface="Arial" panose="020B0604020202020204" pitchFamily="34" charset="0"/>
                <a:cs typeface="Arial" panose="020B0604020202020204" pitchFamily="34" charset="0"/>
                <a:hlinkClick r:id="rId3"/>
              </a:rPr>
              <a:t>https://www.moving.org/</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a:t>
            </a:r>
            <a:endParaRPr lang="en-US" sz="2000" b="0" i="0" dirty="0">
              <a:solidFill>
                <a:srgbClr val="1C1C1C"/>
              </a:solidFill>
              <a:effectLst/>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ü"/>
            </a:pPr>
            <a:r>
              <a:rPr lang="en-US" sz="2000" b="1" i="0" dirty="0">
                <a:solidFill>
                  <a:srgbClr val="1C1C1C"/>
                </a:solidFill>
                <a:effectLst/>
                <a:latin typeface="Arial" panose="020B0604020202020204" pitchFamily="34" charset="0"/>
                <a:cs typeface="Arial" panose="020B0604020202020204" pitchFamily="34" charset="0"/>
              </a:rPr>
              <a:t>Research Companies Thoroughly</a:t>
            </a:r>
            <a:r>
              <a:rPr lang="en-US" sz="2000" b="0" i="0" dirty="0">
                <a:solidFill>
                  <a:srgbClr val="1C1C1C"/>
                </a:solidFill>
                <a:effectLst/>
                <a:latin typeface="Arial" panose="020B0604020202020204" pitchFamily="34" charset="0"/>
                <a:cs typeface="Arial" panose="020B0604020202020204" pitchFamily="34" charset="0"/>
              </a:rPr>
              <a:t>. Check online for reviews with the BBB and Google to be sure that they have a history of customer service success.  </a:t>
            </a:r>
          </a:p>
          <a:p>
            <a:pPr algn="l"/>
            <a:endParaRPr lang="en-US" sz="2000" b="0" i="0" dirty="0">
              <a:solidFill>
                <a:srgbClr val="1C1C1C"/>
              </a:solidFill>
              <a:effectLst/>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ü"/>
            </a:pPr>
            <a:r>
              <a:rPr lang="en-US" sz="2000" b="1" i="0" dirty="0">
                <a:solidFill>
                  <a:srgbClr val="1C1C1C"/>
                </a:solidFill>
                <a:effectLst/>
                <a:latin typeface="Arial" panose="020B0604020202020204" pitchFamily="34" charset="0"/>
                <a:cs typeface="Arial" panose="020B0604020202020204" pitchFamily="34" charset="0"/>
              </a:rPr>
              <a:t>Document Everything.</a:t>
            </a:r>
            <a:r>
              <a:rPr lang="en-US" sz="2000" b="0" i="0" dirty="0">
                <a:solidFill>
                  <a:srgbClr val="1C1C1C"/>
                </a:solidFill>
                <a:effectLst/>
                <a:latin typeface="Arial" panose="020B0604020202020204" pitchFamily="34" charset="0"/>
                <a:cs typeface="Arial" panose="020B0604020202020204" pitchFamily="34" charset="0"/>
              </a:rPr>
              <a:t> Document and take pictures. It’s a lot easier for them to deny it if you don’t have before-and-after proof or if they don’t see the damage before leaving your home. </a:t>
            </a:r>
          </a:p>
          <a:p>
            <a:pPr marL="342900" indent="-342900" algn="l">
              <a:buFont typeface="Wingdings" panose="05000000000000000000" pitchFamily="2" charset="2"/>
              <a:buChar char="ü"/>
            </a:pPr>
            <a:endParaRPr lang="en-US" sz="2000" b="0" i="0" dirty="0">
              <a:solidFill>
                <a:srgbClr val="1C1C1C"/>
              </a:solidFill>
              <a:effectLst/>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ü"/>
            </a:pPr>
            <a:r>
              <a:rPr lang="en-US" sz="2000" b="1" i="0" u="none" strike="noStrike" dirty="0">
                <a:solidFill>
                  <a:srgbClr val="00A84E"/>
                </a:solidFill>
                <a:effectLst/>
                <a:latin typeface="Arial" panose="020B0604020202020204" pitchFamily="34" charset="0"/>
                <a:cs typeface="Arial" panose="020B0604020202020204" pitchFamily="34" charset="0"/>
                <a:hlinkClick r:id="rId4"/>
              </a:rPr>
              <a:t>Know Your Moving Rights and Responsibilities</a:t>
            </a:r>
            <a:r>
              <a:rPr lang="en-US" sz="2000" b="1" i="0" dirty="0">
                <a:solidFill>
                  <a:srgbClr val="1C1C1C"/>
                </a:solidFill>
                <a:effectLst/>
                <a:latin typeface="Arial" panose="020B0604020202020204" pitchFamily="34" charset="0"/>
                <a:cs typeface="Arial" panose="020B0604020202020204" pitchFamily="34" charset="0"/>
              </a:rPr>
              <a:t>. </a:t>
            </a:r>
            <a:r>
              <a:rPr lang="en-US" sz="2000" b="0" i="0" dirty="0">
                <a:solidFill>
                  <a:srgbClr val="1C1C1C"/>
                </a:solidFill>
                <a:effectLst/>
                <a:latin typeface="Arial" panose="020B0604020202020204" pitchFamily="34" charset="0"/>
                <a:cs typeface="Arial" panose="020B0604020202020204" pitchFamily="34" charset="0"/>
              </a:rPr>
              <a:t>Federal law requires that every licensed mover provide consumers with an informational packet titled, “Your Rights and Responsibilities When You Move” during the planning stage of your move. Most legitimate moving companies will direct you online to their website to access this information or possibly provide you with a 25-page booklet on fair practices, industry regulations and consumer rights. </a:t>
            </a:r>
          </a:p>
          <a:p>
            <a:pPr marL="457200" indent="-457200">
              <a:buFont typeface="Arial" panose="020B0604020202020204" pitchFamily="34" charset="0"/>
              <a:buChar char="•"/>
            </a:pPr>
            <a:endParaRPr lang="en-US" sz="2000" dirty="0"/>
          </a:p>
        </p:txBody>
      </p:sp>
    </p:spTree>
    <p:extLst>
      <p:ext uri="{BB962C8B-B14F-4D97-AF65-F5344CB8AC3E}">
        <p14:creationId xmlns:p14="http://schemas.microsoft.com/office/powerpoint/2010/main" val="4020943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7999" y="278674"/>
            <a:ext cx="10813143" cy="1325563"/>
          </a:xfrm>
        </p:spPr>
        <p:txBody>
          <a:bodyPr/>
          <a:lstStyle/>
          <a:p>
            <a:pPr algn="l"/>
            <a:r>
              <a:rPr lang="en-US" sz="4400" b="1" i="1" dirty="0">
                <a:effectLst/>
                <a:latin typeface="Zilla Slab"/>
              </a:rPr>
              <a:t>Watch Out for These Common Moving Scams </a:t>
            </a:r>
          </a:p>
        </p:txBody>
      </p:sp>
      <p:sp>
        <p:nvSpPr>
          <p:cNvPr id="6" name="Content Placeholder 5"/>
          <p:cNvSpPr>
            <a:spLocks noGrp="1"/>
          </p:cNvSpPr>
          <p:nvPr>
            <p:ph sz="half" idx="1"/>
          </p:nvPr>
        </p:nvSpPr>
        <p:spPr>
          <a:xfrm>
            <a:off x="507999" y="1843725"/>
            <a:ext cx="11451047" cy="4735601"/>
          </a:xfrm>
        </p:spPr>
        <p:txBody>
          <a:bodyPr>
            <a:normAutofit/>
          </a:bodyPr>
          <a:lstStyle/>
          <a:p>
            <a:pPr algn="l"/>
            <a:r>
              <a:rPr lang="en-US" sz="1900" b="1" i="0" dirty="0">
                <a:solidFill>
                  <a:srgbClr val="1C1C1C"/>
                </a:solidFill>
                <a:effectLst/>
                <a:latin typeface="Arial" panose="020B0604020202020204" pitchFamily="34" charset="0"/>
                <a:cs typeface="Arial" panose="020B0604020202020204" pitchFamily="34" charset="0"/>
              </a:rPr>
              <a:t>Hidden Moving Fees </a:t>
            </a:r>
          </a:p>
          <a:p>
            <a:pPr algn="l"/>
            <a:r>
              <a:rPr lang="en-US" sz="1900" b="0" i="0" dirty="0">
                <a:solidFill>
                  <a:srgbClr val="1C1C1C"/>
                </a:solidFill>
                <a:effectLst/>
                <a:latin typeface="Arial" panose="020B0604020202020204" pitchFamily="34" charset="0"/>
                <a:cs typeface="Arial" panose="020B0604020202020204" pitchFamily="34" charset="0"/>
              </a:rPr>
              <a:t>Rogue movers are notorious for tacking on unplanned and/or undisclosed fees for packing, climbing stairs, heavy moving, or additional weight at the last minute. You should insist on signing a completed moving contract before you let movers take possession of your belongings.  </a:t>
            </a:r>
          </a:p>
          <a:p>
            <a:pPr algn="l"/>
            <a:endParaRPr lang="en-US" sz="1900" b="0" i="0" dirty="0">
              <a:solidFill>
                <a:srgbClr val="1C1C1C"/>
              </a:solidFill>
              <a:effectLst/>
              <a:latin typeface="Arial" panose="020B0604020202020204" pitchFamily="34" charset="0"/>
              <a:cs typeface="Arial" panose="020B0604020202020204" pitchFamily="34" charset="0"/>
            </a:endParaRPr>
          </a:p>
          <a:p>
            <a:pPr algn="l"/>
            <a:r>
              <a:rPr lang="en-US" sz="1900" b="1" i="0" dirty="0">
                <a:solidFill>
                  <a:srgbClr val="1C1C1C"/>
                </a:solidFill>
                <a:effectLst/>
                <a:latin typeface="Arial" panose="020B0604020202020204" pitchFamily="34" charset="0"/>
                <a:cs typeface="Arial" panose="020B0604020202020204" pitchFamily="34" charset="0"/>
              </a:rPr>
              <a:t>Deposits for Moving Services </a:t>
            </a:r>
          </a:p>
          <a:p>
            <a:pPr algn="l"/>
            <a:r>
              <a:rPr lang="en-US" sz="1900" b="0" i="0" dirty="0">
                <a:solidFill>
                  <a:srgbClr val="1C1C1C"/>
                </a:solidFill>
                <a:effectLst/>
                <a:latin typeface="Arial" panose="020B0604020202020204" pitchFamily="34" charset="0"/>
                <a:cs typeface="Arial" panose="020B0604020202020204" pitchFamily="34" charset="0"/>
              </a:rPr>
              <a:t>A reputable moving company will never ask for a deposit to hold your move date. Generally, a credit card is requested closer to your load date. For </a:t>
            </a:r>
            <a:r>
              <a:rPr lang="en-US" sz="1900" b="0" i="0">
                <a:solidFill>
                  <a:srgbClr val="1C1C1C"/>
                </a:solidFill>
                <a:effectLst/>
                <a:latin typeface="Arial" panose="020B0604020202020204" pitchFamily="34" charset="0"/>
                <a:cs typeface="Arial" panose="020B0604020202020204" pitchFamily="34" charset="0"/>
              </a:rPr>
              <a:t>Example, Mayflower, does not require </a:t>
            </a:r>
            <a:r>
              <a:rPr lang="en-US" sz="1900" b="0" i="0" dirty="0">
                <a:solidFill>
                  <a:srgbClr val="1C1C1C"/>
                </a:solidFill>
                <a:effectLst/>
                <a:latin typeface="Arial" panose="020B0604020202020204" pitchFamily="34" charset="0"/>
                <a:cs typeface="Arial" panose="020B0604020202020204" pitchFamily="34" charset="0"/>
              </a:rPr>
              <a:t>an </a:t>
            </a:r>
            <a:r>
              <a:rPr lang="en-US" sz="1900" b="0" i="0" u="none" strike="noStrike" dirty="0">
                <a:solidFill>
                  <a:srgbClr val="00A84E"/>
                </a:solidFill>
                <a:effectLst/>
                <a:latin typeface="Arial" panose="020B0604020202020204" pitchFamily="34" charset="0"/>
                <a:cs typeface="Arial" panose="020B0604020202020204" pitchFamily="34" charset="0"/>
                <a:hlinkClick r:id="rId3"/>
              </a:rPr>
              <a:t>upfront down payment or deposit</a:t>
            </a:r>
            <a:r>
              <a:rPr lang="en-US" sz="1900" b="0" i="0" dirty="0">
                <a:solidFill>
                  <a:srgbClr val="1C1C1C"/>
                </a:solidFill>
                <a:effectLst/>
                <a:latin typeface="Arial" panose="020B0604020202020204" pitchFamily="34" charset="0"/>
                <a:cs typeface="Arial" panose="020B0604020202020204" pitchFamily="34" charset="0"/>
              </a:rPr>
              <a:t> to book a move. </a:t>
            </a:r>
          </a:p>
          <a:p>
            <a:pPr algn="l"/>
            <a:endParaRPr lang="en-US" sz="1900" b="0" i="0" dirty="0">
              <a:solidFill>
                <a:srgbClr val="000000"/>
              </a:solidFill>
              <a:effectLst/>
            </a:endParaRPr>
          </a:p>
        </p:txBody>
      </p:sp>
    </p:spTree>
    <p:extLst>
      <p:ext uri="{BB962C8B-B14F-4D97-AF65-F5344CB8AC3E}">
        <p14:creationId xmlns:p14="http://schemas.microsoft.com/office/powerpoint/2010/main" val="2018723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7999" y="278674"/>
            <a:ext cx="10813143" cy="1325563"/>
          </a:xfrm>
        </p:spPr>
        <p:txBody>
          <a:bodyPr/>
          <a:lstStyle/>
          <a:p>
            <a:pPr algn="l"/>
            <a:r>
              <a:rPr lang="en-US" sz="4400" b="1" i="1" dirty="0">
                <a:effectLst/>
                <a:latin typeface="Zilla Slab"/>
              </a:rPr>
              <a:t>Watch Out for These Common Moving Scams </a:t>
            </a:r>
          </a:p>
        </p:txBody>
      </p:sp>
      <p:sp>
        <p:nvSpPr>
          <p:cNvPr id="6" name="Content Placeholder 5"/>
          <p:cNvSpPr>
            <a:spLocks noGrp="1"/>
          </p:cNvSpPr>
          <p:nvPr>
            <p:ph sz="half" idx="1"/>
          </p:nvPr>
        </p:nvSpPr>
        <p:spPr>
          <a:xfrm>
            <a:off x="584199" y="1604237"/>
            <a:ext cx="11451047" cy="4864657"/>
          </a:xfrm>
        </p:spPr>
        <p:txBody>
          <a:bodyPr>
            <a:normAutofit/>
          </a:bodyPr>
          <a:lstStyle/>
          <a:p>
            <a:pPr algn="l"/>
            <a:r>
              <a:rPr lang="en-US" sz="1900" b="1" i="0" dirty="0">
                <a:solidFill>
                  <a:srgbClr val="1C1C1C"/>
                </a:solidFill>
                <a:effectLst/>
                <a:latin typeface="Arial" panose="020B0604020202020204" pitchFamily="34" charset="0"/>
                <a:cs typeface="Arial" panose="020B0604020202020204" pitchFamily="34" charset="0"/>
              </a:rPr>
              <a:t>Suspicious Moving Quotes:</a:t>
            </a:r>
          </a:p>
          <a:p>
            <a:pPr algn="l"/>
            <a:r>
              <a:rPr lang="en-US" sz="1900" b="1" i="0" dirty="0">
                <a:solidFill>
                  <a:srgbClr val="1C1C1C"/>
                </a:solidFill>
                <a:effectLst/>
                <a:latin typeface="Arial" panose="020B0604020202020204" pitchFamily="34" charset="0"/>
                <a:cs typeface="Arial" panose="020B0604020202020204" pitchFamily="34" charset="0"/>
              </a:rPr>
              <a:t>The Low-Ball Bid.</a:t>
            </a:r>
            <a:r>
              <a:rPr lang="en-US" sz="1900" b="0" i="0" dirty="0">
                <a:solidFill>
                  <a:srgbClr val="1C1C1C"/>
                </a:solidFill>
                <a:effectLst/>
                <a:latin typeface="Arial" panose="020B0604020202020204" pitchFamily="34" charset="0"/>
                <a:cs typeface="Arial" panose="020B0604020202020204" pitchFamily="34" charset="0"/>
              </a:rPr>
              <a:t> A suspiciously low bid is likely missing some crucial details – and unexpected costs start adding up once the company has your belongings. Be sure to go over the full scope of your final costs before choosing a low-cost moving agreement. </a:t>
            </a:r>
          </a:p>
          <a:p>
            <a:pPr algn="l"/>
            <a:r>
              <a:rPr lang="en-US" sz="1900" b="1" i="0" dirty="0">
                <a:solidFill>
                  <a:srgbClr val="1C1C1C"/>
                </a:solidFill>
                <a:effectLst/>
                <a:latin typeface="Arial" panose="020B0604020202020204" pitchFamily="34" charset="0"/>
                <a:cs typeface="Arial" panose="020B0604020202020204" pitchFamily="34" charset="0"/>
              </a:rPr>
              <a:t>The One-Price-Fits-All Bid</a:t>
            </a:r>
            <a:r>
              <a:rPr lang="en-US" sz="1900" b="0" i="0" dirty="0">
                <a:solidFill>
                  <a:srgbClr val="1C1C1C"/>
                </a:solidFill>
                <a:effectLst/>
                <a:latin typeface="Arial" panose="020B0604020202020204" pitchFamily="34" charset="0"/>
                <a:cs typeface="Arial" panose="020B0604020202020204" pitchFamily="34" charset="0"/>
              </a:rPr>
              <a:t>. Offering one price for every move is a huge red flag! A reputable mover will calculate your estimate not only by ZIP Code and number of rooms, but also weight of goods and the amount of space required on a truck to move your things.  </a:t>
            </a:r>
          </a:p>
          <a:p>
            <a:pPr algn="l"/>
            <a:r>
              <a:rPr lang="en-US" sz="1900" b="1" i="0" dirty="0">
                <a:solidFill>
                  <a:srgbClr val="1C1C1C"/>
                </a:solidFill>
                <a:effectLst/>
                <a:latin typeface="Arial" panose="020B0604020202020204" pitchFamily="34" charset="0"/>
                <a:cs typeface="Arial" panose="020B0604020202020204" pitchFamily="34" charset="0"/>
              </a:rPr>
              <a:t>The In-and-Out Bid.</a:t>
            </a:r>
            <a:r>
              <a:rPr lang="en-US" sz="1900" b="0" i="0" dirty="0">
                <a:solidFill>
                  <a:srgbClr val="1C1C1C"/>
                </a:solidFill>
                <a:effectLst/>
                <a:latin typeface="Arial" panose="020B0604020202020204" pitchFamily="34" charset="0"/>
                <a:cs typeface="Arial" panose="020B0604020202020204" pitchFamily="34" charset="0"/>
              </a:rPr>
              <a:t> This type of bid does not gather enough information to accurately cost-out a long-distance move. Rogue movers will try and hurry the conversation past pricing and neglect to discuss the complete terms of service until your entire household is packed onto their truck. Reputable estimators will inspect every room in your home (including closets) and ask important questions about your moving plans. </a:t>
            </a:r>
          </a:p>
          <a:p>
            <a:pPr algn="l"/>
            <a:r>
              <a:rPr lang="en-US" sz="1900" b="1" i="0" dirty="0">
                <a:solidFill>
                  <a:srgbClr val="1C1C1C"/>
                </a:solidFill>
                <a:effectLst/>
                <a:latin typeface="Arial" panose="020B0604020202020204" pitchFamily="34" charset="0"/>
                <a:cs typeface="Arial" panose="020B0604020202020204" pitchFamily="34" charset="0"/>
              </a:rPr>
              <a:t>The Volume-Based Bid</a:t>
            </a:r>
            <a:r>
              <a:rPr lang="en-US" sz="1900" b="0" i="0" dirty="0">
                <a:solidFill>
                  <a:srgbClr val="1C1C1C"/>
                </a:solidFill>
                <a:effectLst/>
                <a:latin typeface="Arial" panose="020B0604020202020204" pitchFamily="34" charset="0"/>
                <a:cs typeface="Arial" panose="020B0604020202020204" pitchFamily="34" charset="0"/>
              </a:rPr>
              <a:t>. Be cautious of movers who quote your long-distance move by cubic footage of truck space. Interstate moves based on volume are illegal without a weight conversion factor and should be reported to the </a:t>
            </a:r>
            <a:r>
              <a:rPr lang="en-US" sz="1900" b="0" i="0" u="none" strike="noStrike" dirty="0">
                <a:solidFill>
                  <a:srgbClr val="00A84E"/>
                </a:solidFill>
                <a:effectLst/>
                <a:latin typeface="Arial" panose="020B0604020202020204" pitchFamily="34" charset="0"/>
                <a:cs typeface="Arial" panose="020B0604020202020204" pitchFamily="34" charset="0"/>
                <a:hlinkClick r:id="rId3"/>
              </a:rPr>
              <a:t>Federal Motor Carrier Safety Administration</a:t>
            </a:r>
            <a:r>
              <a:rPr lang="en-US" sz="1900" b="0" i="0" dirty="0">
                <a:solidFill>
                  <a:srgbClr val="1C1C1C"/>
                </a:solidFill>
                <a:effectLst/>
                <a:latin typeface="Arial" panose="020B0604020202020204" pitchFamily="34" charset="0"/>
                <a:cs typeface="Arial" panose="020B0604020202020204" pitchFamily="34" charset="0"/>
              </a:rPr>
              <a:t> (FMCSA) . </a:t>
            </a:r>
          </a:p>
          <a:p>
            <a:pPr algn="l">
              <a:buFont typeface="Arial" panose="020B0604020202020204" pitchFamily="34" charset="0"/>
              <a:buChar char="•"/>
            </a:pPr>
            <a:endParaRPr lang="en-US" sz="1900" b="0" i="0" dirty="0">
              <a:solidFill>
                <a:srgbClr val="000000"/>
              </a:solidFill>
              <a:effectLst/>
            </a:endParaRPr>
          </a:p>
        </p:txBody>
      </p:sp>
    </p:spTree>
    <p:extLst>
      <p:ext uri="{BB962C8B-B14F-4D97-AF65-F5344CB8AC3E}">
        <p14:creationId xmlns:p14="http://schemas.microsoft.com/office/powerpoint/2010/main" val="118734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8000" y="278674"/>
            <a:ext cx="10515600" cy="1325563"/>
          </a:xfrm>
        </p:spPr>
        <p:txBody>
          <a:bodyPr/>
          <a:lstStyle/>
          <a:p>
            <a:pPr algn="l"/>
            <a:r>
              <a:rPr lang="en-US" sz="4400" b="1" i="0" dirty="0">
                <a:effectLst/>
                <a:latin typeface="Arial" panose="020B0604020202020204" pitchFamily="34" charset="0"/>
                <a:cs typeface="Arial" panose="020B0604020202020204" pitchFamily="34" charset="0"/>
              </a:rPr>
              <a:t>Moving Company </a:t>
            </a:r>
            <a:r>
              <a:rPr lang="en-US" sz="4400" b="1" i="0" dirty="0">
                <a:solidFill>
                  <a:srgbClr val="FF0000"/>
                </a:solidFill>
                <a:effectLst/>
                <a:latin typeface="Arial" panose="020B0604020202020204" pitchFamily="34" charset="0"/>
                <a:cs typeface="Arial" panose="020B0604020202020204" pitchFamily="34" charset="0"/>
              </a:rPr>
              <a:t>Red Flags</a:t>
            </a:r>
          </a:p>
        </p:txBody>
      </p:sp>
      <p:sp>
        <p:nvSpPr>
          <p:cNvPr id="6" name="Content Placeholder 5"/>
          <p:cNvSpPr>
            <a:spLocks noGrp="1"/>
          </p:cNvSpPr>
          <p:nvPr>
            <p:ph sz="half" idx="1"/>
          </p:nvPr>
        </p:nvSpPr>
        <p:spPr>
          <a:xfrm>
            <a:off x="584199" y="1736956"/>
            <a:ext cx="11451047" cy="4466695"/>
          </a:xfrm>
        </p:spPr>
        <p:txBody>
          <a:bodyPr>
            <a:normAutofit/>
          </a:bodyPr>
          <a:lstStyle/>
          <a:p>
            <a:r>
              <a:rPr lang="en-US" sz="2000" b="0" i="0" dirty="0">
                <a:solidFill>
                  <a:srgbClr val="000000"/>
                </a:solidFill>
                <a:effectLst/>
                <a:latin typeface="Arial" panose="020B0604020202020204" pitchFamily="34" charset="0"/>
                <a:cs typeface="Arial" panose="020B0604020202020204" pitchFamily="34" charset="0"/>
              </a:rPr>
              <a:t>The company’s Web site has no local address and no information about their FMCSA registration (DOT number or type of registration such as broker or carrier)</a:t>
            </a:r>
          </a:p>
          <a:p>
            <a:endParaRPr lang="en-US" sz="2000" b="0" i="0" dirty="0">
              <a:solidFill>
                <a:srgbClr val="000000"/>
              </a:solidFill>
              <a:effectLst/>
              <a:latin typeface="Arial" panose="020B0604020202020204" pitchFamily="34" charset="0"/>
              <a:cs typeface="Arial" panose="020B0604020202020204" pitchFamily="34" charset="0"/>
            </a:endParaRPr>
          </a:p>
          <a:p>
            <a:r>
              <a:rPr lang="en-US" sz="2000" b="0" i="0" dirty="0">
                <a:solidFill>
                  <a:srgbClr val="000000"/>
                </a:solidFill>
                <a:effectLst/>
                <a:latin typeface="Arial" panose="020B0604020202020204" pitchFamily="34" charset="0"/>
                <a:cs typeface="Arial" panose="020B0604020202020204" pitchFamily="34" charset="0"/>
              </a:rPr>
              <a:t>Company is not licensed or insured</a:t>
            </a:r>
          </a:p>
          <a:p>
            <a:endParaRPr lang="en-US" sz="2000" b="0" i="0" dirty="0">
              <a:solidFill>
                <a:srgbClr val="000000"/>
              </a:solidFill>
              <a:effectLst/>
              <a:latin typeface="Arial" panose="020B0604020202020204" pitchFamily="34" charset="0"/>
              <a:cs typeface="Arial" panose="020B0604020202020204" pitchFamily="34" charset="0"/>
            </a:endParaRPr>
          </a:p>
          <a:p>
            <a:r>
              <a:rPr lang="en-US" sz="2000" dirty="0">
                <a:solidFill>
                  <a:srgbClr val="000000"/>
                </a:solidFill>
                <a:latin typeface="Arial" panose="020B0604020202020204" pitchFamily="34" charset="0"/>
                <a:cs typeface="Arial" panose="020B0604020202020204" pitchFamily="34" charset="0"/>
              </a:rPr>
              <a:t>Company LLC is not up to date (check </a:t>
            </a:r>
            <a:r>
              <a:rPr lang="en-US" sz="2400" dirty="0">
                <a:hlinkClick r:id="rId3"/>
              </a:rPr>
              <a:t>opencorporates.com</a:t>
            </a:r>
            <a:r>
              <a:rPr lang="en-US" sz="2400" dirty="0"/>
              <a:t> </a:t>
            </a:r>
            <a:r>
              <a:rPr lang="en-US" sz="1400" dirty="0"/>
              <a:t>)</a:t>
            </a:r>
            <a:endParaRPr lang="en-US" sz="2000" dirty="0">
              <a:solidFill>
                <a:srgbClr val="000000"/>
              </a:solidFill>
              <a:latin typeface="Arial" panose="020B0604020202020204" pitchFamily="34" charset="0"/>
              <a:cs typeface="Arial" panose="020B0604020202020204" pitchFamily="34" charset="0"/>
            </a:endParaRPr>
          </a:p>
          <a:p>
            <a:endParaRPr lang="en-US" sz="2000" b="0" i="0" dirty="0">
              <a:solidFill>
                <a:srgbClr val="000000"/>
              </a:solidFill>
              <a:effectLst/>
              <a:latin typeface="Arial" panose="020B0604020202020204" pitchFamily="34" charset="0"/>
              <a:cs typeface="Arial" panose="020B0604020202020204" pitchFamily="34" charset="0"/>
            </a:endParaRPr>
          </a:p>
          <a:p>
            <a:r>
              <a:rPr lang="en-US" sz="2000" b="0" i="0" dirty="0">
                <a:solidFill>
                  <a:srgbClr val="000000"/>
                </a:solidFill>
                <a:effectLst/>
                <a:latin typeface="Arial" panose="020B0604020202020204" pitchFamily="34" charset="0"/>
                <a:cs typeface="Arial" panose="020B0604020202020204" pitchFamily="34" charset="0"/>
              </a:rPr>
              <a:t>When you call the mover, the telephone is answered with a generic “Movers” or “Moving Company,” rather than the company’s name</a:t>
            </a:r>
          </a:p>
          <a:p>
            <a:endParaRPr lang="en-US" sz="2000" dirty="0">
              <a:solidFill>
                <a:srgbClr val="000000"/>
              </a:solidFill>
              <a:latin typeface="Arial" panose="020B0604020202020204" pitchFamily="34" charset="0"/>
              <a:cs typeface="Arial" panose="020B0604020202020204" pitchFamily="34" charset="0"/>
            </a:endParaRPr>
          </a:p>
          <a:p>
            <a:r>
              <a:rPr lang="en-US" sz="2000" b="0" i="0" dirty="0">
                <a:solidFill>
                  <a:srgbClr val="000000"/>
                </a:solidFill>
                <a:effectLst/>
                <a:latin typeface="Arial" panose="020B0604020202020204" pitchFamily="34" charset="0"/>
                <a:cs typeface="Arial" panose="020B0604020202020204" pitchFamily="34" charset="0"/>
              </a:rPr>
              <a:t>The company may have a generic email address which will not include the company’s name</a:t>
            </a:r>
          </a:p>
          <a:p>
            <a:endParaRPr lang="en-US" sz="2000" b="0" i="0" dirty="0">
              <a:solidFill>
                <a:srgbClr val="000000"/>
              </a:solidFill>
              <a:effectLst/>
              <a:latin typeface="Arial" panose="020B0604020202020204" pitchFamily="34" charset="0"/>
              <a:cs typeface="Arial" panose="020B0604020202020204" pitchFamily="34" charset="0"/>
            </a:endParaRPr>
          </a:p>
          <a:p>
            <a:pPr algn="l"/>
            <a:endParaRPr lang="en-US" sz="1900" b="0" i="0" dirty="0">
              <a:solidFill>
                <a:srgbClr val="000000"/>
              </a:solidFill>
              <a:effectLst/>
            </a:endParaRPr>
          </a:p>
        </p:txBody>
      </p:sp>
    </p:spTree>
    <p:extLst>
      <p:ext uri="{BB962C8B-B14F-4D97-AF65-F5344CB8AC3E}">
        <p14:creationId xmlns:p14="http://schemas.microsoft.com/office/powerpoint/2010/main" val="2925542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8000" y="278674"/>
            <a:ext cx="10515600" cy="1325563"/>
          </a:xfrm>
        </p:spPr>
        <p:txBody>
          <a:bodyPr/>
          <a:lstStyle/>
          <a:p>
            <a:pPr algn="ctr"/>
            <a:r>
              <a:rPr lang="en-US" sz="4400" b="1" dirty="0">
                <a:solidFill>
                  <a:srgbClr val="FF0000"/>
                </a:solidFill>
                <a:latin typeface="Arial" panose="020B0604020202020204" pitchFamily="34" charset="0"/>
                <a:cs typeface="Arial" panose="020B0604020202020204" pitchFamily="34" charset="0"/>
              </a:rPr>
              <a:t>Red Flags </a:t>
            </a:r>
            <a:r>
              <a:rPr lang="en-US" sz="4400" b="1" dirty="0">
                <a:latin typeface="Arial" panose="020B0604020202020204" pitchFamily="34" charset="0"/>
                <a:cs typeface="Arial" panose="020B0604020202020204" pitchFamily="34" charset="0"/>
              </a:rPr>
              <a:t>Con</a:t>
            </a:r>
            <a:r>
              <a:rPr lang="en-US" b="1" dirty="0">
                <a:latin typeface="Arial" panose="020B0604020202020204" pitchFamily="34" charset="0"/>
                <a:cs typeface="Arial" panose="020B0604020202020204" pitchFamily="34" charset="0"/>
              </a:rPr>
              <a:t>tinued</a:t>
            </a:r>
            <a:endParaRPr lang="en-US" dirty="0">
              <a:latin typeface="Arial" panose="020B0604020202020204" pitchFamily="34" charset="0"/>
              <a:cs typeface="Arial" panose="020B0604020202020204" pitchFamily="34" charset="0"/>
            </a:endParaRPr>
          </a:p>
        </p:txBody>
      </p:sp>
      <p:sp>
        <p:nvSpPr>
          <p:cNvPr id="6" name="Content Placeholder 5"/>
          <p:cNvSpPr>
            <a:spLocks noGrp="1"/>
          </p:cNvSpPr>
          <p:nvPr>
            <p:ph sz="half" idx="1"/>
          </p:nvPr>
        </p:nvSpPr>
        <p:spPr>
          <a:xfrm>
            <a:off x="584199" y="1873143"/>
            <a:ext cx="11451047" cy="4466695"/>
          </a:xfrm>
        </p:spPr>
        <p:txBody>
          <a:bodyPr>
            <a:normAutofit/>
          </a:bodyPr>
          <a:lstStyle/>
          <a:p>
            <a:r>
              <a:rPr lang="en-US" sz="2000" b="0" i="0" dirty="0">
                <a:solidFill>
                  <a:srgbClr val="000000"/>
                </a:solidFill>
                <a:effectLst/>
                <a:latin typeface="Arial" panose="020B0604020202020204" pitchFamily="34" charset="0"/>
                <a:cs typeface="Arial" panose="020B0604020202020204" pitchFamily="34" charset="0"/>
              </a:rPr>
              <a:t>The moving company does not accept credit cards and requires payments to be made by either postal money orders, direct wire transfers (</a:t>
            </a:r>
            <a:r>
              <a:rPr lang="en-US" sz="2000" b="0" i="0" dirty="0" err="1">
                <a:solidFill>
                  <a:srgbClr val="000000"/>
                </a:solidFill>
                <a:effectLst/>
                <a:latin typeface="Arial" panose="020B0604020202020204" pitchFamily="34" charset="0"/>
                <a:cs typeface="Arial" panose="020B0604020202020204" pitchFamily="34" charset="0"/>
              </a:rPr>
              <a:t>Zelle</a:t>
            </a:r>
            <a:r>
              <a:rPr lang="en-US" sz="2000" b="0" i="0" dirty="0">
                <a:solidFill>
                  <a:srgbClr val="000000"/>
                </a:solidFill>
                <a:effectLst/>
                <a:latin typeface="Arial" panose="020B0604020202020204" pitchFamily="34" charset="0"/>
                <a:cs typeface="Arial" panose="020B0604020202020204" pitchFamily="34" charset="0"/>
              </a:rPr>
              <a:t>, Venmo, </a:t>
            </a:r>
            <a:r>
              <a:rPr lang="en-US" sz="2000" b="0" i="0" dirty="0" err="1">
                <a:solidFill>
                  <a:srgbClr val="000000"/>
                </a:solidFill>
                <a:effectLst/>
                <a:latin typeface="Arial" panose="020B0604020202020204" pitchFamily="34" charset="0"/>
                <a:cs typeface="Arial" panose="020B0604020202020204" pitchFamily="34" charset="0"/>
              </a:rPr>
              <a:t>CashApp</a:t>
            </a:r>
            <a:r>
              <a:rPr lang="en-US" sz="2000" b="0" i="0" dirty="0">
                <a:solidFill>
                  <a:srgbClr val="000000"/>
                </a:solidFill>
                <a:effectLst/>
                <a:latin typeface="Arial" panose="020B0604020202020204" pitchFamily="34" charset="0"/>
                <a:cs typeface="Arial" panose="020B0604020202020204" pitchFamily="34" charset="0"/>
              </a:rPr>
              <a:t>, etc.), or cash – the moving company demands cash or a large deposit before the move</a:t>
            </a:r>
          </a:p>
          <a:p>
            <a:endParaRPr lang="en-US" sz="2000" b="0" i="0" dirty="0">
              <a:solidFill>
                <a:srgbClr val="000000"/>
              </a:solidFill>
              <a:effectLst/>
              <a:latin typeface="Arial" panose="020B0604020202020204" pitchFamily="34" charset="0"/>
              <a:cs typeface="Arial" panose="020B0604020202020204" pitchFamily="34" charset="0"/>
            </a:endParaRPr>
          </a:p>
          <a:p>
            <a:pPr algn="l"/>
            <a:r>
              <a:rPr lang="en-US" sz="2000" b="0" i="0" dirty="0">
                <a:solidFill>
                  <a:srgbClr val="000000"/>
                </a:solidFill>
                <a:effectLst/>
                <a:latin typeface="Arial" panose="020B0604020202020204" pitchFamily="34" charset="0"/>
                <a:cs typeface="Arial" panose="020B0604020202020204" pitchFamily="34" charset="0"/>
              </a:rPr>
              <a:t>On moving day, a rental truck arrives rather than a company owned or marked fleet truck</a:t>
            </a:r>
          </a:p>
          <a:p>
            <a:pPr algn="l"/>
            <a:endParaRPr lang="en-US" sz="2000" b="0" i="0" dirty="0">
              <a:solidFill>
                <a:srgbClr val="000000"/>
              </a:solidFill>
              <a:effectLst/>
              <a:latin typeface="Arial" panose="020B0604020202020204" pitchFamily="34" charset="0"/>
              <a:cs typeface="Arial" panose="020B0604020202020204" pitchFamily="34" charset="0"/>
            </a:endParaRPr>
          </a:p>
          <a:p>
            <a:pPr algn="l"/>
            <a:r>
              <a:rPr lang="en-US" sz="2000" b="0" i="0" dirty="0">
                <a:solidFill>
                  <a:srgbClr val="000000"/>
                </a:solidFill>
                <a:effectLst/>
                <a:latin typeface="Arial" panose="020B0604020202020204" pitchFamily="34" charset="0"/>
                <a:cs typeface="Arial" panose="020B0604020202020204" pitchFamily="34" charset="0"/>
              </a:rPr>
              <a:t>On moving day, the moving truck driver or foreman will try to get you to sign blank documents before beginning to load your goods.  </a:t>
            </a:r>
          </a:p>
          <a:p>
            <a:pPr algn="l"/>
            <a:endParaRPr lang="en-US" sz="2000" b="0" i="0" dirty="0">
              <a:solidFill>
                <a:srgbClr val="000000"/>
              </a:solidFill>
              <a:effectLst/>
              <a:latin typeface="Arial" panose="020B0604020202020204" pitchFamily="34" charset="0"/>
              <a:cs typeface="Arial" panose="020B0604020202020204" pitchFamily="34" charset="0"/>
            </a:endParaRPr>
          </a:p>
          <a:p>
            <a:pPr algn="l"/>
            <a:r>
              <a:rPr lang="en-US" sz="2000" b="0" i="0" dirty="0">
                <a:solidFill>
                  <a:srgbClr val="000000"/>
                </a:solidFill>
                <a:effectLst/>
                <a:latin typeface="Arial" panose="020B0604020202020204" pitchFamily="34" charset="0"/>
                <a:cs typeface="Arial" panose="020B0604020202020204" pitchFamily="34" charset="0"/>
              </a:rPr>
              <a:t>If storage is needed after pick-up, the moving company will only provide a vague location as opposed to the exact address of their storage facility</a:t>
            </a:r>
          </a:p>
          <a:p>
            <a:endParaRPr lang="en-US" dirty="0"/>
          </a:p>
        </p:txBody>
      </p:sp>
    </p:spTree>
    <p:extLst>
      <p:ext uri="{BB962C8B-B14F-4D97-AF65-F5344CB8AC3E}">
        <p14:creationId xmlns:p14="http://schemas.microsoft.com/office/powerpoint/2010/main" val="445068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8000" y="278674"/>
            <a:ext cx="10515600" cy="1325563"/>
          </a:xfrm>
        </p:spPr>
        <p:txBody>
          <a:bodyPr/>
          <a:lstStyle/>
          <a:p>
            <a:pPr algn="ctr"/>
            <a:r>
              <a:rPr lang="en-US" sz="4400" b="1" dirty="0">
                <a:solidFill>
                  <a:srgbClr val="FF0000"/>
                </a:solidFill>
                <a:latin typeface="Arial" panose="020B0604020202020204" pitchFamily="34" charset="0"/>
                <a:cs typeface="Arial" panose="020B0604020202020204" pitchFamily="34" charset="0"/>
              </a:rPr>
              <a:t>Red Flags </a:t>
            </a:r>
            <a:r>
              <a:rPr lang="en-US" sz="4400" b="1" dirty="0">
                <a:latin typeface="Arial" panose="020B0604020202020204" pitchFamily="34" charset="0"/>
                <a:cs typeface="Arial" panose="020B0604020202020204" pitchFamily="34" charset="0"/>
              </a:rPr>
              <a:t>Con</a:t>
            </a:r>
            <a:r>
              <a:rPr lang="en-US" b="1" dirty="0">
                <a:latin typeface="Arial" panose="020B0604020202020204" pitchFamily="34" charset="0"/>
                <a:cs typeface="Arial" panose="020B0604020202020204" pitchFamily="34" charset="0"/>
              </a:rPr>
              <a:t>tinued</a:t>
            </a:r>
            <a:endParaRPr lang="en-US" dirty="0">
              <a:latin typeface="Arial" panose="020B0604020202020204" pitchFamily="34" charset="0"/>
              <a:cs typeface="Arial" panose="020B0604020202020204" pitchFamily="34" charset="0"/>
            </a:endParaRPr>
          </a:p>
        </p:txBody>
      </p:sp>
      <p:sp>
        <p:nvSpPr>
          <p:cNvPr id="6" name="Content Placeholder 5"/>
          <p:cNvSpPr>
            <a:spLocks noGrp="1"/>
          </p:cNvSpPr>
          <p:nvPr>
            <p:ph sz="half" idx="1"/>
          </p:nvPr>
        </p:nvSpPr>
        <p:spPr>
          <a:xfrm>
            <a:off x="584199" y="1873143"/>
            <a:ext cx="11451047" cy="4466695"/>
          </a:xfrm>
        </p:spPr>
        <p:txBody>
          <a:bodyPr>
            <a:normAutofit/>
          </a:bodyPr>
          <a:lstStyle/>
          <a:p>
            <a:r>
              <a:rPr lang="en-US" sz="2000" dirty="0">
                <a:latin typeface="Arial" panose="020B0604020202020204" pitchFamily="34" charset="0"/>
                <a:cs typeface="Arial" panose="020B0604020202020204" pitchFamily="34" charset="0"/>
              </a:rPr>
              <a:t>The mover does not provide you with a copy of “Your Rights and Responsibilities When You Move,” a booklet movers are required by Federal regulations to supply to their customers in the planning stages of interstate moves</a:t>
            </a:r>
          </a:p>
          <a:p>
            <a:endParaRPr lang="en-US" sz="2000" dirty="0">
              <a:latin typeface="Arial" panose="020B0604020202020204" pitchFamily="34" charset="0"/>
              <a:cs typeface="Arial" panose="020B0604020202020204" pitchFamily="34" charset="0"/>
            </a:endParaRPr>
          </a:p>
          <a:p>
            <a:r>
              <a:rPr lang="en-US" sz="2000" b="0" i="0" dirty="0">
                <a:solidFill>
                  <a:srgbClr val="000000"/>
                </a:solidFill>
                <a:effectLst/>
                <a:latin typeface="Arial" panose="020B0604020202020204" pitchFamily="34" charset="0"/>
                <a:cs typeface="Arial" panose="020B0604020202020204" pitchFamily="34" charset="0"/>
              </a:rPr>
              <a:t>The moving company will claim that they have been in business for 20 years or longer but lack an online presence</a:t>
            </a:r>
          </a:p>
          <a:p>
            <a:pPr lvl="1">
              <a:buFont typeface="Wingdings" panose="05000000000000000000" pitchFamily="2" charset="2"/>
              <a:buChar char="v"/>
            </a:pPr>
            <a:r>
              <a:rPr lang="en-US" sz="1800" b="0" i="0" dirty="0">
                <a:solidFill>
                  <a:srgbClr val="000000"/>
                </a:solidFill>
                <a:effectLst/>
                <a:latin typeface="Arial" panose="020B0604020202020204" pitchFamily="34" charset="0"/>
                <a:cs typeface="Arial" panose="020B0604020202020204" pitchFamily="34" charset="0"/>
              </a:rPr>
              <a:t>Check to see if online business review websites show reviews only for a short period of time</a:t>
            </a:r>
            <a:endParaRPr lang="en-US" sz="18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The mover does not offer or agree to an onsite inspection of your household goods, gives an estimate over the telephone or Internet — sight unseen, and does not provide you with either a “binding” or “non-binding” written estimate</a:t>
            </a:r>
          </a:p>
          <a:p>
            <a:endParaRPr lang="en-US" sz="20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451765933"/>
      </p:ext>
    </p:extLst>
  </p:cSld>
  <p:clrMapOvr>
    <a:masterClrMapping/>
  </p:clrMapOvr>
</p:sld>
</file>

<file path=ppt/theme/theme1.xml><?xml version="1.0" encoding="utf-8"?>
<a:theme xmlns:a="http://schemas.openxmlformats.org/drawingml/2006/main" name="CGIS Template">
  <a:themeElements>
    <a:clrScheme name="Custom 1">
      <a:dk1>
        <a:sysClr val="windowText" lastClr="000000"/>
      </a:dk1>
      <a:lt1>
        <a:sysClr val="window" lastClr="FFFFFF"/>
      </a:lt1>
      <a:dk2>
        <a:srgbClr val="D0CECE"/>
      </a:dk2>
      <a:lt2>
        <a:srgbClr val="E7E6E6"/>
      </a:lt2>
      <a:accent1>
        <a:srgbClr val="002060"/>
      </a:accent1>
      <a:accent2>
        <a:srgbClr val="C00000"/>
      </a:accent2>
      <a:accent3>
        <a:srgbClr val="D0CECE"/>
      </a:accent3>
      <a:accent4>
        <a:srgbClr val="2F5496"/>
      </a:accent4>
      <a:accent5>
        <a:srgbClr val="A5A5A5"/>
      </a:accent5>
      <a:accent6>
        <a:srgbClr val="E7E6E6"/>
      </a:accent6>
      <a:hlink>
        <a:srgbClr val="002060"/>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GIS Master Template - Final - 11-13-2020 [Read-Only]" id="{42EF185A-9537-4499-92A6-0BFD10965401}" vid="{007E31B7-EA68-4503-B6F7-78EADC0AD1C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2CD80F05976C4B8F0CA3E44CD4D147" ma:contentTypeVersion="8" ma:contentTypeDescription="Create a new document." ma:contentTypeScope="" ma:versionID="8f6b02d24c043a9639a5b7edb8e3abb9">
  <xsd:schema xmlns:xsd="http://www.w3.org/2001/XMLSchema" xmlns:xs="http://www.w3.org/2001/XMLSchema" xmlns:p="http://schemas.microsoft.com/office/2006/metadata/properties" xmlns:ns3="3c4f9232-608d-48a5-a342-ba432a88d112" targetNamespace="http://schemas.microsoft.com/office/2006/metadata/properties" ma:root="true" ma:fieldsID="d5c08329597e55ab481648b63262b7fa" ns3:_="">
    <xsd:import namespace="3c4f9232-608d-48a5-a342-ba432a88d112"/>
    <xsd:element name="properties">
      <xsd:complexType>
        <xsd:sequence>
          <xsd:element name="documentManagement">
            <xsd:complexType>
              <xsd:all>
                <xsd:element ref="ns3:MediaServiceMetadata" minOccurs="0"/>
                <xsd:element ref="ns3:MediaServiceFastMetadata"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4f9232-608d-48a5-a342-ba432a88d1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7071305-DF89-4CE6-A6F2-89951E00B658}">
  <ds:schemaRefs>
    <ds:schemaRef ds:uri="http://schemas.microsoft.com/sharepoint/v3/contenttype/forms"/>
  </ds:schemaRefs>
</ds:datastoreItem>
</file>

<file path=customXml/itemProps2.xml><?xml version="1.0" encoding="utf-8"?>
<ds:datastoreItem xmlns:ds="http://schemas.openxmlformats.org/officeDocument/2006/customXml" ds:itemID="{8E245B09-B44E-4DA4-9D6A-B2675F141A48}">
  <ds:schemaRefs>
    <ds:schemaRef ds:uri="http://purl.org/dc/dcmitype/"/>
    <ds:schemaRef ds:uri="http://schemas.microsoft.com/office/infopath/2007/PartnerControls"/>
    <ds:schemaRef ds:uri="http://schemas.microsoft.com/office/2006/documentManagement/types"/>
    <ds:schemaRef ds:uri="http://schemas.microsoft.com/office/2006/metadata/properties"/>
    <ds:schemaRef ds:uri="3c4f9232-608d-48a5-a342-ba432a88d112"/>
    <ds:schemaRef ds:uri="http://purl.org/dc/terms/"/>
    <ds:schemaRef ds:uri="http://schemas.openxmlformats.org/package/2006/metadata/core-properties"/>
    <ds:schemaRef ds:uri="http://www.w3.org/XML/1998/namespace"/>
    <ds:schemaRef ds:uri="http://purl.org/dc/elements/1.1/"/>
  </ds:schemaRefs>
</ds:datastoreItem>
</file>

<file path=customXml/itemProps3.xml><?xml version="1.0" encoding="utf-8"?>
<ds:datastoreItem xmlns:ds="http://schemas.openxmlformats.org/officeDocument/2006/customXml" ds:itemID="{0FAAEE5C-A275-4E17-9725-1BFA59FAFE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4f9232-608d-48a5-a342-ba432a88d1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CGIS Master Template - Final - 11-13-2020</Template>
  <TotalTime>939</TotalTime>
  <Words>1825</Words>
  <Application>Microsoft Office PowerPoint</Application>
  <PresentationFormat>Widescreen</PresentationFormat>
  <Paragraphs>115</Paragraphs>
  <Slides>15</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Calibri Light</vt:lpstr>
      <vt:lpstr>EuclidCircularB-Bold</vt:lpstr>
      <vt:lpstr>Franklin Gothic Demi Cond</vt:lpstr>
      <vt:lpstr>Wingdings</vt:lpstr>
      <vt:lpstr>Wingdings 3</vt:lpstr>
      <vt:lpstr>Zilla Slab</vt:lpstr>
      <vt:lpstr>CGIS Template</vt:lpstr>
      <vt:lpstr>PowerPoint Presentation</vt:lpstr>
      <vt:lpstr>What is a Personally Procured Move (PPM)? </vt:lpstr>
      <vt:lpstr>Protect your Move</vt:lpstr>
      <vt:lpstr>Protect Yourself from Moving Scams</vt:lpstr>
      <vt:lpstr>Watch Out for These Common Moving Scams </vt:lpstr>
      <vt:lpstr>Watch Out for These Common Moving Scams </vt:lpstr>
      <vt:lpstr>Moving Company Red Flags</vt:lpstr>
      <vt:lpstr>Red Flags Continued</vt:lpstr>
      <vt:lpstr>Red Flags Continued</vt:lpstr>
      <vt:lpstr>Red Flags Continued</vt:lpstr>
      <vt:lpstr>Concerns:</vt:lpstr>
      <vt:lpstr>Tips for Choosing a Moving Company </vt:lpstr>
      <vt:lpstr>  </vt:lpstr>
      <vt:lpstr>Report the Moving Company to the Appropriate Organization</vt:lpstr>
      <vt:lpstr>Questions?</vt:lpstr>
    </vt:vector>
  </TitlesOfParts>
  <Company>Department of Defense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Berkow, Michael SES</dc:creator>
  <cp:lastModifiedBy>Kelly</cp:lastModifiedBy>
  <cp:revision>89</cp:revision>
  <cp:lastPrinted>2018-12-10T17:41:52Z</cp:lastPrinted>
  <dcterms:created xsi:type="dcterms:W3CDTF">2021-06-02T12:00:40Z</dcterms:created>
  <dcterms:modified xsi:type="dcterms:W3CDTF">2023-07-24T13:32:48Z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0x0101007C2CD80F05976C4B8F0CA3E44CD4D147</vt:lpwstr>
  </property>
</Properties>
</file>